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5" r:id="rId4"/>
  </p:sldMasterIdLst>
  <p:notesMasterIdLst>
    <p:notesMasterId r:id="rId42"/>
  </p:notesMasterIdLst>
  <p:sldIdLst>
    <p:sldId id="256" r:id="rId5"/>
    <p:sldId id="279" r:id="rId6"/>
    <p:sldId id="284" r:id="rId7"/>
    <p:sldId id="257" r:id="rId8"/>
    <p:sldId id="258" r:id="rId9"/>
    <p:sldId id="260" r:id="rId10"/>
    <p:sldId id="285" r:id="rId11"/>
    <p:sldId id="259" r:id="rId12"/>
    <p:sldId id="280" r:id="rId13"/>
    <p:sldId id="281" r:id="rId14"/>
    <p:sldId id="311" r:id="rId15"/>
    <p:sldId id="295" r:id="rId16"/>
    <p:sldId id="296" r:id="rId17"/>
    <p:sldId id="262" r:id="rId18"/>
    <p:sldId id="292" r:id="rId19"/>
    <p:sldId id="264" r:id="rId20"/>
    <p:sldId id="263" r:id="rId21"/>
    <p:sldId id="293" r:id="rId22"/>
    <p:sldId id="291" r:id="rId23"/>
    <p:sldId id="266" r:id="rId24"/>
    <p:sldId id="282" r:id="rId25"/>
    <p:sldId id="283" r:id="rId26"/>
    <p:sldId id="294" r:id="rId27"/>
    <p:sldId id="310" r:id="rId28"/>
    <p:sldId id="267" r:id="rId29"/>
    <p:sldId id="288" r:id="rId30"/>
    <p:sldId id="268" r:id="rId31"/>
    <p:sldId id="287" r:id="rId32"/>
    <p:sldId id="272" r:id="rId33"/>
    <p:sldId id="286" r:id="rId34"/>
    <p:sldId id="298" r:id="rId35"/>
    <p:sldId id="299" r:id="rId36"/>
    <p:sldId id="300" r:id="rId37"/>
    <p:sldId id="301" r:id="rId38"/>
    <p:sldId id="312" r:id="rId39"/>
    <p:sldId id="297" r:id="rId40"/>
    <p:sldId id="302"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DD39771-085C-4C80-B97D-D904044C7387}">
          <p14:sldIdLst>
            <p14:sldId id="256"/>
            <p14:sldId id="279"/>
          </p14:sldIdLst>
        </p14:section>
        <p14:section name="Untitled Section" id="{542E9084-77B5-4491-97EE-97B6E639EEF4}">
          <p14:sldIdLst>
            <p14:sldId id="284"/>
            <p14:sldId id="257"/>
            <p14:sldId id="258"/>
            <p14:sldId id="260"/>
            <p14:sldId id="285"/>
            <p14:sldId id="259"/>
            <p14:sldId id="280"/>
            <p14:sldId id="281"/>
            <p14:sldId id="311"/>
            <p14:sldId id="295"/>
            <p14:sldId id="296"/>
          </p14:sldIdLst>
        </p14:section>
        <p14:section name="Untitled Section" id="{CD17C40C-C730-4CE0-9436-2AC7ED751787}">
          <p14:sldIdLst>
            <p14:sldId id="262"/>
            <p14:sldId id="292"/>
            <p14:sldId id="264"/>
            <p14:sldId id="263"/>
            <p14:sldId id="293"/>
            <p14:sldId id="291"/>
            <p14:sldId id="266"/>
            <p14:sldId id="282"/>
            <p14:sldId id="283"/>
            <p14:sldId id="294"/>
            <p14:sldId id="310"/>
            <p14:sldId id="267"/>
            <p14:sldId id="288"/>
            <p14:sldId id="268"/>
            <p14:sldId id="287"/>
            <p14:sldId id="272"/>
            <p14:sldId id="286"/>
            <p14:sldId id="298"/>
            <p14:sldId id="299"/>
            <p14:sldId id="300"/>
            <p14:sldId id="301"/>
            <p14:sldId id="312"/>
          </p14:sldIdLst>
        </p14:section>
        <p14:section name="Untitled Section" id="{99CDC234-42EF-4918-AE6A-17DA7666D2B2}">
          <p14:sldIdLst>
            <p14:sldId id="297"/>
            <p14:sldId id="30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FF3300"/>
    <a:srgbClr val="CC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31" autoAdjust="0"/>
    <p:restoredTop sz="94667" autoAdjust="0"/>
  </p:normalViewPr>
  <p:slideViewPr>
    <p:cSldViewPr>
      <p:cViewPr varScale="1">
        <p:scale>
          <a:sx n="125" d="100"/>
          <a:sy n="125" d="100"/>
        </p:scale>
        <p:origin x="318" y="90"/>
      </p:cViewPr>
      <p:guideLst>
        <p:guide orient="horz" pos="2160"/>
        <p:guide pos="3840"/>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4DE4A2-A659-4979-8F70-D68C40B34A8C}" type="datetimeFigureOut">
              <a:rPr lang="en-US" smtClean="0"/>
              <a:t>6/20/2015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7E3B80-1835-4F01-801C-E21FA1797BD9}" type="slidenum">
              <a:rPr lang="en-US" smtClean="0"/>
              <a:t>‹#›</a:t>
            </a:fld>
            <a:endParaRPr lang="en-US"/>
          </a:p>
        </p:txBody>
      </p:sp>
    </p:spTree>
    <p:extLst>
      <p:ext uri="{BB962C8B-B14F-4D97-AF65-F5344CB8AC3E}">
        <p14:creationId xmlns:p14="http://schemas.microsoft.com/office/powerpoint/2010/main" val="3807136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6/20/2015 10:04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11602608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7E3B80-1835-4F01-801C-E21FA1797BD9}" type="slidenum">
              <a:rPr lang="en-US" smtClean="0"/>
              <a:t>27</a:t>
            </a:fld>
            <a:endParaRPr lang="en-US"/>
          </a:p>
        </p:txBody>
      </p:sp>
    </p:spTree>
    <p:extLst>
      <p:ext uri="{BB962C8B-B14F-4D97-AF65-F5344CB8AC3E}">
        <p14:creationId xmlns:p14="http://schemas.microsoft.com/office/powerpoint/2010/main" val="520650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2015</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6/20/2015 10:04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389299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
        <p:nvSpPr>
          <p:cNvPr id="35" name="Subtitle 2"/>
          <p:cNvSpPr>
            <a:spLocks noGrp="1"/>
          </p:cNvSpPr>
          <p:nvPr>
            <p:ph type="subTitle" idx="1" hasCustomPrompt="1"/>
          </p:nvPr>
        </p:nvSpPr>
        <p:spPr>
          <a:xfrm>
            <a:off x="728296" y="3431828"/>
            <a:ext cx="7608765" cy="2238552"/>
          </a:xfrm>
        </p:spPr>
        <p:txBody>
          <a:bodyPr/>
          <a:lstStyle>
            <a:lvl1pPr marL="0" indent="0" algn="l">
              <a:spcBef>
                <a:spcPts val="800"/>
              </a:spcBef>
              <a:buNone/>
              <a:defRPr sz="3733">
                <a:solidFill>
                  <a:schemeClr val="bg1"/>
                </a:solidFill>
                <a:latin typeface="+mj-lt"/>
              </a:defRPr>
            </a:lvl1pPr>
            <a:lvl2pPr marL="457189" indent="0" algn="ctr">
              <a:buNone/>
              <a:defRPr sz="2000"/>
            </a:lvl2pPr>
            <a:lvl3pPr marL="914377" indent="0" algn="ctr">
              <a:buNone/>
              <a:defRPr sz="1867"/>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dirty="0" smtClean="0"/>
              <a:t>Click to edit subtitle</a:t>
            </a:r>
            <a:endParaRPr lang="en-US" dirty="0"/>
          </a:p>
        </p:txBody>
      </p:sp>
    </p:spTree>
    <p:extLst>
      <p:ext uri="{BB962C8B-B14F-4D97-AF65-F5344CB8AC3E}">
        <p14:creationId xmlns:p14="http://schemas.microsoft.com/office/powerpoint/2010/main" val="25600903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03">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35856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3854936" y="1187620"/>
            <a:ext cx="8337063"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2644867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04">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8342722" y="1187620"/>
            <a:ext cx="3849278"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275395" y="1187620"/>
            <a:ext cx="8067824"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253320801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3" name="Rectangle 2"/>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597056544"/>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640432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Call 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userDrawn="1"/>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202169827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Photo Light">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29158961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Photo Dark">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8" cy="1698798"/>
          </a:xfrm>
        </p:spPr>
        <p:txBody>
          <a:bodyPr wrap="square" anchor="ctr" anchorCtr="0">
            <a:spAutoFit/>
          </a:bodyPr>
          <a:lstStyle>
            <a:lvl1pPr algn="l">
              <a:defRPr sz="5333">
                <a:solidFill>
                  <a:schemeClr val="tx1"/>
                </a:solidFill>
              </a:defRPr>
            </a:lvl1pPr>
          </a:lstStyle>
          <a:p>
            <a:r>
              <a:rPr lang="en-US" dirty="0" smtClean="0"/>
              <a:t>Click to edit title</a:t>
            </a:r>
            <a:endParaRPr lang="en-US" dirty="0"/>
          </a:p>
        </p:txBody>
      </p:sp>
    </p:spTree>
    <p:extLst>
      <p:ext uri="{BB962C8B-B14F-4D97-AF65-F5344CB8AC3E}">
        <p14:creationId xmlns:p14="http://schemas.microsoft.com/office/powerpoint/2010/main" val="34877289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Photo Color">
    <p:bg>
      <p:bgRef idx="1001">
        <a:schemeClr val="bg1"/>
      </p:bgRef>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p:spPr>
        <p:txBody>
          <a:bodyPr/>
          <a:lstStyle>
            <a:lvl1pPr>
              <a:defRPr>
                <a:solidFill>
                  <a:schemeClr val="tx1"/>
                </a:solidFill>
              </a:defRPr>
            </a:lvl1pPr>
          </a:lstStyle>
          <a:p>
            <a:r>
              <a:rPr lang="en-US" smtClean="0"/>
              <a:t>Click icon to add picture</a:t>
            </a:r>
            <a:endParaRPr lang="en-US" dirty="0"/>
          </a:p>
        </p:txBody>
      </p:sp>
      <p:sp>
        <p:nvSpPr>
          <p:cNvPr id="2" name="Title 1"/>
          <p:cNvSpPr>
            <a:spLocks noGrp="1"/>
          </p:cNvSpPr>
          <p:nvPr>
            <p:ph type="ctrTitle" hasCustomPrompt="1"/>
          </p:nvPr>
        </p:nvSpPr>
        <p:spPr>
          <a:xfrm>
            <a:off x="269239" y="2579601"/>
            <a:ext cx="5378549" cy="1698798"/>
          </a:xfrm>
        </p:spPr>
        <p:txBody>
          <a:bodyPr wrap="square" anchor="ctr" anchorCtr="0">
            <a:spAutoFit/>
          </a:bodyPr>
          <a:lstStyle>
            <a:lvl1pPr algn="l">
              <a:defRPr sz="5333">
                <a:solidFill>
                  <a:schemeClr val="accent1"/>
                </a:solidFill>
              </a:defRPr>
            </a:lvl1pPr>
          </a:lstStyle>
          <a:p>
            <a:r>
              <a:rPr lang="en-US" dirty="0" smtClean="0"/>
              <a:t>Click to edit title</a:t>
            </a:r>
            <a:endParaRPr lang="en-US" dirty="0"/>
          </a:p>
        </p:txBody>
      </p:sp>
    </p:spTree>
    <p:extLst>
      <p:ext uri="{BB962C8B-B14F-4D97-AF65-F5344CB8AC3E}">
        <p14:creationId xmlns:p14="http://schemas.microsoft.com/office/powerpoint/2010/main" val="15881355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view">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zh-TW" altLang="en-US" dirty="0" smtClean="0"/>
              <a:t>回顧</a:t>
            </a:r>
            <a:endParaRPr lang="en-US" dirty="0"/>
          </a:p>
        </p:txBody>
      </p:sp>
    </p:spTree>
    <p:extLst>
      <p:ext uri="{BB962C8B-B14F-4D97-AF65-F5344CB8AC3E}">
        <p14:creationId xmlns:p14="http://schemas.microsoft.com/office/powerpoint/2010/main" val="1857538631"/>
      </p:ext>
    </p:extLst>
  </p:cSld>
  <p:clrMapOvr>
    <a:masterClrMapping/>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accent1"/>
        </a:solidFill>
        <a:effectLst/>
      </p:bgPr>
    </p:bg>
    <p:spTree>
      <p:nvGrpSpPr>
        <p:cNvPr id="1" name=""/>
        <p:cNvGrpSpPr/>
        <p:nvPr/>
      </p:nvGrpSpPr>
      <p:grpSpPr>
        <a:xfrm>
          <a:off x="0" y="0"/>
          <a:ext cx="0" cy="0"/>
          <a:chOff x="0" y="0"/>
          <a:chExt cx="0" cy="0"/>
        </a:xfrm>
      </p:grpSpPr>
      <p:grpSp>
        <p:nvGrpSpPr>
          <p:cNvPr id="44" name="Group 43"/>
          <p:cNvGrpSpPr/>
          <p:nvPr/>
        </p:nvGrpSpPr>
        <p:grpSpPr>
          <a:xfrm>
            <a:off x="459229" y="3141133"/>
            <a:ext cx="3338715" cy="711200"/>
            <a:chOff x="416178" y="1279456"/>
            <a:chExt cx="2021678" cy="430650"/>
          </a:xfrm>
        </p:grpSpPr>
        <p:sp>
          <p:nvSpPr>
            <p:cNvPr id="45" name="Freeform 6"/>
            <p:cNvSpPr>
              <a:spLocks/>
            </p:cNvSpPr>
            <p:nvPr/>
          </p:nvSpPr>
          <p:spPr bwMode="auto">
            <a:xfrm>
              <a:off x="977113" y="1365458"/>
              <a:ext cx="279826" cy="258647"/>
            </a:xfrm>
            <a:custGeom>
              <a:avLst/>
              <a:gdLst>
                <a:gd name="T0" fmla="*/ 0 w 873"/>
                <a:gd name="T1" fmla="*/ 0 h 805"/>
                <a:gd name="T2" fmla="*/ 201 w 873"/>
                <a:gd name="T3" fmla="*/ 0 h 805"/>
                <a:gd name="T4" fmla="*/ 438 w 873"/>
                <a:gd name="T5" fmla="*/ 597 h 805"/>
                <a:gd name="T6" fmla="*/ 682 w 873"/>
                <a:gd name="T7" fmla="*/ 0 h 805"/>
                <a:gd name="T8" fmla="*/ 873 w 873"/>
                <a:gd name="T9" fmla="*/ 0 h 805"/>
                <a:gd name="T10" fmla="*/ 873 w 873"/>
                <a:gd name="T11" fmla="*/ 805 h 805"/>
                <a:gd name="T12" fmla="*/ 736 w 873"/>
                <a:gd name="T13" fmla="*/ 805 h 805"/>
                <a:gd name="T14" fmla="*/ 736 w 873"/>
                <a:gd name="T15" fmla="*/ 185 h 805"/>
                <a:gd name="T16" fmla="*/ 730 w 873"/>
                <a:gd name="T17" fmla="*/ 185 h 805"/>
                <a:gd name="T18" fmla="*/ 484 w 873"/>
                <a:gd name="T19" fmla="*/ 805 h 805"/>
                <a:gd name="T20" fmla="*/ 386 w 873"/>
                <a:gd name="T21" fmla="*/ 805 h 805"/>
                <a:gd name="T22" fmla="*/ 136 w 873"/>
                <a:gd name="T23" fmla="*/ 185 h 805"/>
                <a:gd name="T24" fmla="*/ 132 w 873"/>
                <a:gd name="T25" fmla="*/ 185 h 805"/>
                <a:gd name="T26" fmla="*/ 132 w 873"/>
                <a:gd name="T27" fmla="*/ 805 h 805"/>
                <a:gd name="T28" fmla="*/ 0 w 873"/>
                <a:gd name="T29" fmla="*/ 805 h 805"/>
                <a:gd name="T30" fmla="*/ 0 w 873"/>
                <a:gd name="T31"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3" h="805">
                  <a:moveTo>
                    <a:pt x="0" y="0"/>
                  </a:moveTo>
                  <a:lnTo>
                    <a:pt x="201" y="0"/>
                  </a:lnTo>
                  <a:lnTo>
                    <a:pt x="438" y="597"/>
                  </a:lnTo>
                  <a:lnTo>
                    <a:pt x="682" y="0"/>
                  </a:lnTo>
                  <a:lnTo>
                    <a:pt x="873" y="0"/>
                  </a:lnTo>
                  <a:lnTo>
                    <a:pt x="873" y="805"/>
                  </a:lnTo>
                  <a:lnTo>
                    <a:pt x="736" y="805"/>
                  </a:lnTo>
                  <a:lnTo>
                    <a:pt x="736" y="185"/>
                  </a:lnTo>
                  <a:lnTo>
                    <a:pt x="730" y="185"/>
                  </a:lnTo>
                  <a:lnTo>
                    <a:pt x="484" y="805"/>
                  </a:lnTo>
                  <a:lnTo>
                    <a:pt x="386" y="805"/>
                  </a:lnTo>
                  <a:lnTo>
                    <a:pt x="136" y="185"/>
                  </a:lnTo>
                  <a:lnTo>
                    <a:pt x="132" y="185"/>
                  </a:lnTo>
                  <a:lnTo>
                    <a:pt x="132" y="805"/>
                  </a:lnTo>
                  <a:lnTo>
                    <a:pt x="0" y="805"/>
                  </a:lnTo>
                  <a:lnTo>
                    <a:pt x="0"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6" name="Freeform 7"/>
            <p:cNvSpPr>
              <a:spLocks noEditPoints="1"/>
            </p:cNvSpPr>
            <p:nvPr/>
          </p:nvSpPr>
          <p:spPr bwMode="auto">
            <a:xfrm>
              <a:off x="1294806" y="1359681"/>
              <a:ext cx="52628" cy="264423"/>
            </a:xfrm>
            <a:custGeom>
              <a:avLst/>
              <a:gdLst>
                <a:gd name="T0" fmla="*/ 13 w 164"/>
                <a:gd name="T1" fmla="*/ 246 h 824"/>
                <a:gd name="T2" fmla="*/ 149 w 164"/>
                <a:gd name="T3" fmla="*/ 246 h 824"/>
                <a:gd name="T4" fmla="*/ 149 w 164"/>
                <a:gd name="T5" fmla="*/ 824 h 824"/>
                <a:gd name="T6" fmla="*/ 13 w 164"/>
                <a:gd name="T7" fmla="*/ 824 h 824"/>
                <a:gd name="T8" fmla="*/ 13 w 164"/>
                <a:gd name="T9" fmla="*/ 246 h 824"/>
                <a:gd name="T10" fmla="*/ 82 w 164"/>
                <a:gd name="T11" fmla="*/ 0 h 824"/>
                <a:gd name="T12" fmla="*/ 105 w 164"/>
                <a:gd name="T13" fmla="*/ 4 h 824"/>
                <a:gd name="T14" fmla="*/ 124 w 164"/>
                <a:gd name="T15" fmla="*/ 12 h 824"/>
                <a:gd name="T16" fmla="*/ 141 w 164"/>
                <a:gd name="T17" fmla="*/ 25 h 824"/>
                <a:gd name="T18" fmla="*/ 154 w 164"/>
                <a:gd name="T19" fmla="*/ 40 h 824"/>
                <a:gd name="T20" fmla="*/ 162 w 164"/>
                <a:gd name="T21" fmla="*/ 59 h 824"/>
                <a:gd name="T22" fmla="*/ 164 w 164"/>
                <a:gd name="T23" fmla="*/ 80 h 824"/>
                <a:gd name="T24" fmla="*/ 162 w 164"/>
                <a:gd name="T25" fmla="*/ 101 h 824"/>
                <a:gd name="T26" fmla="*/ 154 w 164"/>
                <a:gd name="T27" fmla="*/ 120 h 824"/>
                <a:gd name="T28" fmla="*/ 141 w 164"/>
                <a:gd name="T29" fmla="*/ 136 h 824"/>
                <a:gd name="T30" fmla="*/ 124 w 164"/>
                <a:gd name="T31" fmla="*/ 147 h 824"/>
                <a:gd name="T32" fmla="*/ 103 w 164"/>
                <a:gd name="T33" fmla="*/ 155 h 824"/>
                <a:gd name="T34" fmla="*/ 82 w 164"/>
                <a:gd name="T35" fmla="*/ 158 h 824"/>
                <a:gd name="T36" fmla="*/ 61 w 164"/>
                <a:gd name="T37" fmla="*/ 155 h 824"/>
                <a:gd name="T38" fmla="*/ 42 w 164"/>
                <a:gd name="T39" fmla="*/ 147 h 824"/>
                <a:gd name="T40" fmla="*/ 24 w 164"/>
                <a:gd name="T41" fmla="*/ 136 h 824"/>
                <a:gd name="T42" fmla="*/ 11 w 164"/>
                <a:gd name="T43" fmla="*/ 120 h 824"/>
                <a:gd name="T44" fmla="*/ 1 w 164"/>
                <a:gd name="T45" fmla="*/ 101 h 824"/>
                <a:gd name="T46" fmla="*/ 0 w 164"/>
                <a:gd name="T47" fmla="*/ 80 h 824"/>
                <a:gd name="T48" fmla="*/ 1 w 164"/>
                <a:gd name="T49" fmla="*/ 59 h 824"/>
                <a:gd name="T50" fmla="*/ 11 w 164"/>
                <a:gd name="T51" fmla="*/ 40 h 824"/>
                <a:gd name="T52" fmla="*/ 24 w 164"/>
                <a:gd name="T53" fmla="*/ 23 h 824"/>
                <a:gd name="T54" fmla="*/ 42 w 164"/>
                <a:gd name="T55" fmla="*/ 12 h 824"/>
                <a:gd name="T56" fmla="*/ 61 w 164"/>
                <a:gd name="T57" fmla="*/ 4 h 824"/>
                <a:gd name="T58" fmla="*/ 82 w 164"/>
                <a:gd name="T59" fmla="*/ 0 h 8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824">
                  <a:moveTo>
                    <a:pt x="13" y="246"/>
                  </a:moveTo>
                  <a:lnTo>
                    <a:pt x="149" y="246"/>
                  </a:lnTo>
                  <a:lnTo>
                    <a:pt x="149" y="824"/>
                  </a:lnTo>
                  <a:lnTo>
                    <a:pt x="13" y="824"/>
                  </a:lnTo>
                  <a:lnTo>
                    <a:pt x="13" y="246"/>
                  </a:lnTo>
                  <a:close/>
                  <a:moveTo>
                    <a:pt x="82" y="0"/>
                  </a:moveTo>
                  <a:lnTo>
                    <a:pt x="105" y="4"/>
                  </a:lnTo>
                  <a:lnTo>
                    <a:pt x="124" y="12"/>
                  </a:lnTo>
                  <a:lnTo>
                    <a:pt x="141" y="25"/>
                  </a:lnTo>
                  <a:lnTo>
                    <a:pt x="154" y="40"/>
                  </a:lnTo>
                  <a:lnTo>
                    <a:pt x="162" y="59"/>
                  </a:lnTo>
                  <a:lnTo>
                    <a:pt x="164" y="80"/>
                  </a:lnTo>
                  <a:lnTo>
                    <a:pt x="162" y="101"/>
                  </a:lnTo>
                  <a:lnTo>
                    <a:pt x="154" y="120"/>
                  </a:lnTo>
                  <a:lnTo>
                    <a:pt x="141" y="136"/>
                  </a:lnTo>
                  <a:lnTo>
                    <a:pt x="124" y="147"/>
                  </a:lnTo>
                  <a:lnTo>
                    <a:pt x="103" y="155"/>
                  </a:lnTo>
                  <a:lnTo>
                    <a:pt x="82" y="158"/>
                  </a:lnTo>
                  <a:lnTo>
                    <a:pt x="61" y="155"/>
                  </a:lnTo>
                  <a:lnTo>
                    <a:pt x="42" y="147"/>
                  </a:lnTo>
                  <a:lnTo>
                    <a:pt x="24" y="136"/>
                  </a:lnTo>
                  <a:lnTo>
                    <a:pt x="11" y="120"/>
                  </a:lnTo>
                  <a:lnTo>
                    <a:pt x="1" y="101"/>
                  </a:lnTo>
                  <a:lnTo>
                    <a:pt x="0" y="80"/>
                  </a:lnTo>
                  <a:lnTo>
                    <a:pt x="1" y="59"/>
                  </a:lnTo>
                  <a:lnTo>
                    <a:pt x="11" y="40"/>
                  </a:lnTo>
                  <a:lnTo>
                    <a:pt x="24" y="23"/>
                  </a:lnTo>
                  <a:lnTo>
                    <a:pt x="42" y="12"/>
                  </a:lnTo>
                  <a:lnTo>
                    <a:pt x="61" y="4"/>
                  </a:lnTo>
                  <a:lnTo>
                    <a:pt x="8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7" name="Freeform 8"/>
            <p:cNvSpPr>
              <a:spLocks/>
            </p:cNvSpPr>
            <p:nvPr/>
          </p:nvSpPr>
          <p:spPr bwMode="auto">
            <a:xfrm>
              <a:off x="1373106" y="1434131"/>
              <a:ext cx="145047" cy="193825"/>
            </a:xfrm>
            <a:custGeom>
              <a:avLst/>
              <a:gdLst>
                <a:gd name="T0" fmla="*/ 311 w 453"/>
                <a:gd name="T1" fmla="*/ 0 h 604"/>
                <a:gd name="T2" fmla="*/ 350 w 453"/>
                <a:gd name="T3" fmla="*/ 2 h 604"/>
                <a:gd name="T4" fmla="*/ 388 w 453"/>
                <a:gd name="T5" fmla="*/ 7 h 604"/>
                <a:gd name="T6" fmla="*/ 422 w 453"/>
                <a:gd name="T7" fmla="*/ 17 h 604"/>
                <a:gd name="T8" fmla="*/ 451 w 453"/>
                <a:gd name="T9" fmla="*/ 28 h 604"/>
                <a:gd name="T10" fmla="*/ 453 w 453"/>
                <a:gd name="T11" fmla="*/ 30 h 604"/>
                <a:gd name="T12" fmla="*/ 453 w 453"/>
                <a:gd name="T13" fmla="*/ 162 h 604"/>
                <a:gd name="T14" fmla="*/ 447 w 453"/>
                <a:gd name="T15" fmla="*/ 156 h 604"/>
                <a:gd name="T16" fmla="*/ 405 w 453"/>
                <a:gd name="T17" fmla="*/ 131 h 604"/>
                <a:gd name="T18" fmla="*/ 361 w 453"/>
                <a:gd name="T19" fmla="*/ 116 h 604"/>
                <a:gd name="T20" fmla="*/ 317 w 453"/>
                <a:gd name="T21" fmla="*/ 112 h 604"/>
                <a:gd name="T22" fmla="*/ 279 w 453"/>
                <a:gd name="T23" fmla="*/ 116 h 604"/>
                <a:gd name="T24" fmla="*/ 246 w 453"/>
                <a:gd name="T25" fmla="*/ 126 h 604"/>
                <a:gd name="T26" fmla="*/ 216 w 453"/>
                <a:gd name="T27" fmla="*/ 141 h 604"/>
                <a:gd name="T28" fmla="*/ 189 w 453"/>
                <a:gd name="T29" fmla="*/ 164 h 604"/>
                <a:gd name="T30" fmla="*/ 168 w 453"/>
                <a:gd name="T31" fmla="*/ 192 h 604"/>
                <a:gd name="T32" fmla="*/ 153 w 453"/>
                <a:gd name="T33" fmla="*/ 227 h 604"/>
                <a:gd name="T34" fmla="*/ 143 w 453"/>
                <a:gd name="T35" fmla="*/ 263 h 604"/>
                <a:gd name="T36" fmla="*/ 141 w 453"/>
                <a:gd name="T37" fmla="*/ 305 h 604"/>
                <a:gd name="T38" fmla="*/ 143 w 453"/>
                <a:gd name="T39" fmla="*/ 347 h 604"/>
                <a:gd name="T40" fmla="*/ 153 w 453"/>
                <a:gd name="T41" fmla="*/ 383 h 604"/>
                <a:gd name="T42" fmla="*/ 168 w 453"/>
                <a:gd name="T43" fmla="*/ 416 h 604"/>
                <a:gd name="T44" fmla="*/ 187 w 453"/>
                <a:gd name="T45" fmla="*/ 442 h 604"/>
                <a:gd name="T46" fmla="*/ 214 w 453"/>
                <a:gd name="T47" fmla="*/ 463 h 604"/>
                <a:gd name="T48" fmla="*/ 243 w 453"/>
                <a:gd name="T49" fmla="*/ 480 h 604"/>
                <a:gd name="T50" fmla="*/ 277 w 453"/>
                <a:gd name="T51" fmla="*/ 488 h 604"/>
                <a:gd name="T52" fmla="*/ 315 w 453"/>
                <a:gd name="T53" fmla="*/ 492 h 604"/>
                <a:gd name="T54" fmla="*/ 346 w 453"/>
                <a:gd name="T55" fmla="*/ 488 h 604"/>
                <a:gd name="T56" fmla="*/ 380 w 453"/>
                <a:gd name="T57" fmla="*/ 479 h 604"/>
                <a:gd name="T58" fmla="*/ 414 w 453"/>
                <a:gd name="T59" fmla="*/ 465 h 604"/>
                <a:gd name="T60" fmla="*/ 447 w 453"/>
                <a:gd name="T61" fmla="*/ 444 h 604"/>
                <a:gd name="T62" fmla="*/ 453 w 453"/>
                <a:gd name="T63" fmla="*/ 440 h 604"/>
                <a:gd name="T64" fmla="*/ 453 w 453"/>
                <a:gd name="T65" fmla="*/ 564 h 604"/>
                <a:gd name="T66" fmla="*/ 451 w 453"/>
                <a:gd name="T67" fmla="*/ 566 h 604"/>
                <a:gd name="T68" fmla="*/ 414 w 453"/>
                <a:gd name="T69" fmla="*/ 583 h 604"/>
                <a:gd name="T70" fmla="*/ 376 w 453"/>
                <a:gd name="T71" fmla="*/ 595 h 604"/>
                <a:gd name="T72" fmla="*/ 332 w 453"/>
                <a:gd name="T73" fmla="*/ 603 h 604"/>
                <a:gd name="T74" fmla="*/ 287 w 453"/>
                <a:gd name="T75" fmla="*/ 604 h 604"/>
                <a:gd name="T76" fmla="*/ 233 w 453"/>
                <a:gd name="T77" fmla="*/ 601 h 604"/>
                <a:gd name="T78" fmla="*/ 183 w 453"/>
                <a:gd name="T79" fmla="*/ 589 h 604"/>
                <a:gd name="T80" fmla="*/ 138 w 453"/>
                <a:gd name="T81" fmla="*/ 568 h 604"/>
                <a:gd name="T82" fmla="*/ 97 w 453"/>
                <a:gd name="T83" fmla="*/ 542 h 604"/>
                <a:gd name="T84" fmla="*/ 63 w 453"/>
                <a:gd name="T85" fmla="*/ 507 h 604"/>
                <a:gd name="T86" fmla="*/ 36 w 453"/>
                <a:gd name="T87" fmla="*/ 465 h 604"/>
                <a:gd name="T88" fmla="*/ 15 w 453"/>
                <a:gd name="T89" fmla="*/ 419 h 604"/>
                <a:gd name="T90" fmla="*/ 4 w 453"/>
                <a:gd name="T91" fmla="*/ 370 h 604"/>
                <a:gd name="T92" fmla="*/ 0 w 453"/>
                <a:gd name="T93" fmla="*/ 316 h 604"/>
                <a:gd name="T94" fmla="*/ 4 w 453"/>
                <a:gd name="T95" fmla="*/ 257 h 604"/>
                <a:gd name="T96" fmla="*/ 17 w 453"/>
                <a:gd name="T97" fmla="*/ 202 h 604"/>
                <a:gd name="T98" fmla="*/ 38 w 453"/>
                <a:gd name="T99" fmla="*/ 151 h 604"/>
                <a:gd name="T100" fmla="*/ 67 w 453"/>
                <a:gd name="T101" fmla="*/ 107 h 604"/>
                <a:gd name="T102" fmla="*/ 103 w 453"/>
                <a:gd name="T103" fmla="*/ 69 h 604"/>
                <a:gd name="T104" fmla="*/ 147 w 453"/>
                <a:gd name="T105" fmla="*/ 40 h 604"/>
                <a:gd name="T106" fmla="*/ 197 w 453"/>
                <a:gd name="T107" fmla="*/ 17 h 604"/>
                <a:gd name="T108" fmla="*/ 252 w 453"/>
                <a:gd name="T109" fmla="*/ 4 h 604"/>
                <a:gd name="T110" fmla="*/ 311 w 453"/>
                <a:gd name="T111"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53" h="604">
                  <a:moveTo>
                    <a:pt x="311" y="0"/>
                  </a:moveTo>
                  <a:lnTo>
                    <a:pt x="350" y="2"/>
                  </a:lnTo>
                  <a:lnTo>
                    <a:pt x="388" y="7"/>
                  </a:lnTo>
                  <a:lnTo>
                    <a:pt x="422" y="17"/>
                  </a:lnTo>
                  <a:lnTo>
                    <a:pt x="451" y="28"/>
                  </a:lnTo>
                  <a:lnTo>
                    <a:pt x="453" y="30"/>
                  </a:lnTo>
                  <a:lnTo>
                    <a:pt x="453" y="162"/>
                  </a:lnTo>
                  <a:lnTo>
                    <a:pt x="447" y="156"/>
                  </a:lnTo>
                  <a:lnTo>
                    <a:pt x="405" y="131"/>
                  </a:lnTo>
                  <a:lnTo>
                    <a:pt x="361" y="116"/>
                  </a:lnTo>
                  <a:lnTo>
                    <a:pt x="317" y="112"/>
                  </a:lnTo>
                  <a:lnTo>
                    <a:pt x="279" y="116"/>
                  </a:lnTo>
                  <a:lnTo>
                    <a:pt x="246" y="126"/>
                  </a:lnTo>
                  <a:lnTo>
                    <a:pt x="216" y="141"/>
                  </a:lnTo>
                  <a:lnTo>
                    <a:pt x="189" y="164"/>
                  </a:lnTo>
                  <a:lnTo>
                    <a:pt x="168" y="192"/>
                  </a:lnTo>
                  <a:lnTo>
                    <a:pt x="153" y="227"/>
                  </a:lnTo>
                  <a:lnTo>
                    <a:pt x="143" y="263"/>
                  </a:lnTo>
                  <a:lnTo>
                    <a:pt x="141" y="305"/>
                  </a:lnTo>
                  <a:lnTo>
                    <a:pt x="143" y="347"/>
                  </a:lnTo>
                  <a:lnTo>
                    <a:pt x="153" y="383"/>
                  </a:lnTo>
                  <a:lnTo>
                    <a:pt x="168" y="416"/>
                  </a:lnTo>
                  <a:lnTo>
                    <a:pt x="187" y="442"/>
                  </a:lnTo>
                  <a:lnTo>
                    <a:pt x="214" y="463"/>
                  </a:lnTo>
                  <a:lnTo>
                    <a:pt x="243" y="480"/>
                  </a:lnTo>
                  <a:lnTo>
                    <a:pt x="277" y="488"/>
                  </a:lnTo>
                  <a:lnTo>
                    <a:pt x="315" y="492"/>
                  </a:lnTo>
                  <a:lnTo>
                    <a:pt x="346" y="488"/>
                  </a:lnTo>
                  <a:lnTo>
                    <a:pt x="380" y="479"/>
                  </a:lnTo>
                  <a:lnTo>
                    <a:pt x="414" y="465"/>
                  </a:lnTo>
                  <a:lnTo>
                    <a:pt x="447" y="444"/>
                  </a:lnTo>
                  <a:lnTo>
                    <a:pt x="453" y="440"/>
                  </a:lnTo>
                  <a:lnTo>
                    <a:pt x="453" y="564"/>
                  </a:lnTo>
                  <a:lnTo>
                    <a:pt x="451" y="566"/>
                  </a:lnTo>
                  <a:lnTo>
                    <a:pt x="414" y="583"/>
                  </a:lnTo>
                  <a:lnTo>
                    <a:pt x="376" y="595"/>
                  </a:lnTo>
                  <a:lnTo>
                    <a:pt x="332" y="603"/>
                  </a:lnTo>
                  <a:lnTo>
                    <a:pt x="287" y="604"/>
                  </a:lnTo>
                  <a:lnTo>
                    <a:pt x="233" y="601"/>
                  </a:lnTo>
                  <a:lnTo>
                    <a:pt x="183" y="589"/>
                  </a:lnTo>
                  <a:lnTo>
                    <a:pt x="138" y="568"/>
                  </a:lnTo>
                  <a:lnTo>
                    <a:pt x="97" y="542"/>
                  </a:lnTo>
                  <a:lnTo>
                    <a:pt x="63" y="507"/>
                  </a:lnTo>
                  <a:lnTo>
                    <a:pt x="36" y="465"/>
                  </a:lnTo>
                  <a:lnTo>
                    <a:pt x="15" y="419"/>
                  </a:lnTo>
                  <a:lnTo>
                    <a:pt x="4" y="370"/>
                  </a:lnTo>
                  <a:lnTo>
                    <a:pt x="0" y="316"/>
                  </a:lnTo>
                  <a:lnTo>
                    <a:pt x="4" y="257"/>
                  </a:lnTo>
                  <a:lnTo>
                    <a:pt x="17" y="202"/>
                  </a:lnTo>
                  <a:lnTo>
                    <a:pt x="38" y="151"/>
                  </a:lnTo>
                  <a:lnTo>
                    <a:pt x="67" y="107"/>
                  </a:lnTo>
                  <a:lnTo>
                    <a:pt x="103" y="69"/>
                  </a:lnTo>
                  <a:lnTo>
                    <a:pt x="147" y="40"/>
                  </a:lnTo>
                  <a:lnTo>
                    <a:pt x="197" y="17"/>
                  </a:lnTo>
                  <a:lnTo>
                    <a:pt x="252" y="4"/>
                  </a:lnTo>
                  <a:lnTo>
                    <a:pt x="311"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8" name="Freeform 9"/>
            <p:cNvSpPr>
              <a:spLocks/>
            </p:cNvSpPr>
            <p:nvPr/>
          </p:nvSpPr>
          <p:spPr bwMode="auto">
            <a:xfrm>
              <a:off x="1550885" y="1435414"/>
              <a:ext cx="107181" cy="188690"/>
            </a:xfrm>
            <a:custGeom>
              <a:avLst/>
              <a:gdLst>
                <a:gd name="T0" fmla="*/ 279 w 334"/>
                <a:gd name="T1" fmla="*/ 0 h 587"/>
                <a:gd name="T2" fmla="*/ 309 w 334"/>
                <a:gd name="T3" fmla="*/ 2 h 587"/>
                <a:gd name="T4" fmla="*/ 332 w 334"/>
                <a:gd name="T5" fmla="*/ 7 h 587"/>
                <a:gd name="T6" fmla="*/ 334 w 334"/>
                <a:gd name="T7" fmla="*/ 9 h 587"/>
                <a:gd name="T8" fmla="*/ 334 w 334"/>
                <a:gd name="T9" fmla="*/ 145 h 587"/>
                <a:gd name="T10" fmla="*/ 328 w 334"/>
                <a:gd name="T11" fmla="*/ 141 h 587"/>
                <a:gd name="T12" fmla="*/ 317 w 334"/>
                <a:gd name="T13" fmla="*/ 135 h 587"/>
                <a:gd name="T14" fmla="*/ 298 w 334"/>
                <a:gd name="T15" fmla="*/ 129 h 587"/>
                <a:gd name="T16" fmla="*/ 277 w 334"/>
                <a:gd name="T17" fmla="*/ 124 h 587"/>
                <a:gd name="T18" fmla="*/ 256 w 334"/>
                <a:gd name="T19" fmla="*/ 122 h 587"/>
                <a:gd name="T20" fmla="*/ 223 w 334"/>
                <a:gd name="T21" fmla="*/ 127 h 587"/>
                <a:gd name="T22" fmla="*/ 193 w 334"/>
                <a:gd name="T23" fmla="*/ 143 h 587"/>
                <a:gd name="T24" fmla="*/ 168 w 334"/>
                <a:gd name="T25" fmla="*/ 169 h 587"/>
                <a:gd name="T26" fmla="*/ 151 w 334"/>
                <a:gd name="T27" fmla="*/ 204 h 587"/>
                <a:gd name="T28" fmla="*/ 139 w 334"/>
                <a:gd name="T29" fmla="*/ 244 h 587"/>
                <a:gd name="T30" fmla="*/ 135 w 334"/>
                <a:gd name="T31" fmla="*/ 291 h 587"/>
                <a:gd name="T32" fmla="*/ 135 w 334"/>
                <a:gd name="T33" fmla="*/ 587 h 587"/>
                <a:gd name="T34" fmla="*/ 0 w 334"/>
                <a:gd name="T35" fmla="*/ 587 h 587"/>
                <a:gd name="T36" fmla="*/ 0 w 334"/>
                <a:gd name="T37" fmla="*/ 9 h 587"/>
                <a:gd name="T38" fmla="*/ 135 w 334"/>
                <a:gd name="T39" fmla="*/ 9 h 587"/>
                <a:gd name="T40" fmla="*/ 135 w 334"/>
                <a:gd name="T41" fmla="*/ 110 h 587"/>
                <a:gd name="T42" fmla="*/ 135 w 334"/>
                <a:gd name="T43" fmla="*/ 110 h 587"/>
                <a:gd name="T44" fmla="*/ 151 w 334"/>
                <a:gd name="T45" fmla="*/ 80 h 587"/>
                <a:gd name="T46" fmla="*/ 168 w 334"/>
                <a:gd name="T47" fmla="*/ 53 h 587"/>
                <a:gd name="T48" fmla="*/ 189 w 334"/>
                <a:gd name="T49" fmla="*/ 32 h 587"/>
                <a:gd name="T50" fmla="*/ 216 w 334"/>
                <a:gd name="T51" fmla="*/ 15 h 587"/>
                <a:gd name="T52" fmla="*/ 246 w 334"/>
                <a:gd name="T53" fmla="*/ 3 h 587"/>
                <a:gd name="T54" fmla="*/ 279 w 334"/>
                <a:gd name="T5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34" h="587">
                  <a:moveTo>
                    <a:pt x="279" y="0"/>
                  </a:moveTo>
                  <a:lnTo>
                    <a:pt x="309" y="2"/>
                  </a:lnTo>
                  <a:lnTo>
                    <a:pt x="332" y="7"/>
                  </a:lnTo>
                  <a:lnTo>
                    <a:pt x="334" y="9"/>
                  </a:lnTo>
                  <a:lnTo>
                    <a:pt x="334" y="145"/>
                  </a:lnTo>
                  <a:lnTo>
                    <a:pt x="328" y="141"/>
                  </a:lnTo>
                  <a:lnTo>
                    <a:pt x="317" y="135"/>
                  </a:lnTo>
                  <a:lnTo>
                    <a:pt x="298" y="129"/>
                  </a:lnTo>
                  <a:lnTo>
                    <a:pt x="277" y="124"/>
                  </a:lnTo>
                  <a:lnTo>
                    <a:pt x="256" y="122"/>
                  </a:lnTo>
                  <a:lnTo>
                    <a:pt x="223" y="127"/>
                  </a:lnTo>
                  <a:lnTo>
                    <a:pt x="193" y="143"/>
                  </a:lnTo>
                  <a:lnTo>
                    <a:pt x="168" y="169"/>
                  </a:lnTo>
                  <a:lnTo>
                    <a:pt x="151" y="204"/>
                  </a:lnTo>
                  <a:lnTo>
                    <a:pt x="139" y="244"/>
                  </a:lnTo>
                  <a:lnTo>
                    <a:pt x="135" y="291"/>
                  </a:lnTo>
                  <a:lnTo>
                    <a:pt x="135" y="587"/>
                  </a:lnTo>
                  <a:lnTo>
                    <a:pt x="0" y="587"/>
                  </a:lnTo>
                  <a:lnTo>
                    <a:pt x="0" y="9"/>
                  </a:lnTo>
                  <a:lnTo>
                    <a:pt x="135" y="9"/>
                  </a:lnTo>
                  <a:lnTo>
                    <a:pt x="135" y="110"/>
                  </a:lnTo>
                  <a:lnTo>
                    <a:pt x="135" y="110"/>
                  </a:lnTo>
                  <a:lnTo>
                    <a:pt x="151" y="80"/>
                  </a:lnTo>
                  <a:lnTo>
                    <a:pt x="168" y="53"/>
                  </a:lnTo>
                  <a:lnTo>
                    <a:pt x="189" y="32"/>
                  </a:lnTo>
                  <a:lnTo>
                    <a:pt x="216" y="15"/>
                  </a:lnTo>
                  <a:lnTo>
                    <a:pt x="246" y="3"/>
                  </a:lnTo>
                  <a:lnTo>
                    <a:pt x="279"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49" name="Freeform 10"/>
            <p:cNvSpPr>
              <a:spLocks noEditPoints="1"/>
            </p:cNvSpPr>
            <p:nvPr/>
          </p:nvSpPr>
          <p:spPr bwMode="auto">
            <a:xfrm>
              <a:off x="1661275" y="1434131"/>
              <a:ext cx="190615" cy="193825"/>
            </a:xfrm>
            <a:custGeom>
              <a:avLst/>
              <a:gdLst>
                <a:gd name="T0" fmla="*/ 263 w 593"/>
                <a:gd name="T1" fmla="*/ 114 h 604"/>
                <a:gd name="T2" fmla="*/ 206 w 593"/>
                <a:gd name="T3" fmla="*/ 141 h 604"/>
                <a:gd name="T4" fmla="*/ 164 w 593"/>
                <a:gd name="T5" fmla="*/ 189 h 604"/>
                <a:gd name="T6" fmla="*/ 143 w 593"/>
                <a:gd name="T7" fmla="*/ 261 h 604"/>
                <a:gd name="T8" fmla="*/ 143 w 593"/>
                <a:gd name="T9" fmla="*/ 347 h 604"/>
                <a:gd name="T10" fmla="*/ 164 w 593"/>
                <a:gd name="T11" fmla="*/ 416 h 604"/>
                <a:gd name="T12" fmla="*/ 206 w 593"/>
                <a:gd name="T13" fmla="*/ 465 h 604"/>
                <a:gd name="T14" fmla="*/ 263 w 593"/>
                <a:gd name="T15" fmla="*/ 488 h 604"/>
                <a:gd name="T16" fmla="*/ 336 w 593"/>
                <a:gd name="T17" fmla="*/ 488 h 604"/>
                <a:gd name="T18" fmla="*/ 393 w 593"/>
                <a:gd name="T19" fmla="*/ 465 h 604"/>
                <a:gd name="T20" fmla="*/ 431 w 593"/>
                <a:gd name="T21" fmla="*/ 418 h 604"/>
                <a:gd name="T22" fmla="*/ 450 w 593"/>
                <a:gd name="T23" fmla="*/ 345 h 604"/>
                <a:gd name="T24" fmla="*/ 450 w 593"/>
                <a:gd name="T25" fmla="*/ 257 h 604"/>
                <a:gd name="T26" fmla="*/ 429 w 593"/>
                <a:gd name="T27" fmla="*/ 187 h 604"/>
                <a:gd name="T28" fmla="*/ 389 w 593"/>
                <a:gd name="T29" fmla="*/ 139 h 604"/>
                <a:gd name="T30" fmla="*/ 332 w 593"/>
                <a:gd name="T31" fmla="*/ 114 h 604"/>
                <a:gd name="T32" fmla="*/ 305 w 593"/>
                <a:gd name="T33" fmla="*/ 0 h 604"/>
                <a:gd name="T34" fmla="*/ 404 w 593"/>
                <a:gd name="T35" fmla="*/ 13 h 604"/>
                <a:gd name="T36" fmla="*/ 485 w 593"/>
                <a:gd name="T37" fmla="*/ 51 h 604"/>
                <a:gd name="T38" fmla="*/ 544 w 593"/>
                <a:gd name="T39" fmla="*/ 112 h 604"/>
                <a:gd name="T40" fmla="*/ 580 w 593"/>
                <a:gd name="T41" fmla="*/ 196 h 604"/>
                <a:gd name="T42" fmla="*/ 593 w 593"/>
                <a:gd name="T43" fmla="*/ 297 h 604"/>
                <a:gd name="T44" fmla="*/ 580 w 593"/>
                <a:gd name="T45" fmla="*/ 398 h 604"/>
                <a:gd name="T46" fmla="*/ 542 w 593"/>
                <a:gd name="T47" fmla="*/ 484 h 604"/>
                <a:gd name="T48" fmla="*/ 477 w 593"/>
                <a:gd name="T49" fmla="*/ 551 h 604"/>
                <a:gd name="T50" fmla="*/ 393 w 593"/>
                <a:gd name="T51" fmla="*/ 591 h 604"/>
                <a:gd name="T52" fmla="*/ 292 w 593"/>
                <a:gd name="T53" fmla="*/ 604 h 604"/>
                <a:gd name="T54" fmla="*/ 194 w 593"/>
                <a:gd name="T55" fmla="*/ 591 h 604"/>
                <a:gd name="T56" fmla="*/ 112 w 593"/>
                <a:gd name="T57" fmla="*/ 553 h 604"/>
                <a:gd name="T58" fmla="*/ 51 w 593"/>
                <a:gd name="T59" fmla="*/ 490 h 604"/>
                <a:gd name="T60" fmla="*/ 13 w 593"/>
                <a:gd name="T61" fmla="*/ 408 h 604"/>
                <a:gd name="T62" fmla="*/ 0 w 593"/>
                <a:gd name="T63" fmla="*/ 309 h 604"/>
                <a:gd name="T64" fmla="*/ 13 w 593"/>
                <a:gd name="T65" fmla="*/ 204 h 604"/>
                <a:gd name="T66" fmla="*/ 51 w 593"/>
                <a:gd name="T67" fmla="*/ 118 h 604"/>
                <a:gd name="T68" fmla="*/ 116 w 593"/>
                <a:gd name="T69" fmla="*/ 53 h 604"/>
                <a:gd name="T70" fmla="*/ 200 w 593"/>
                <a:gd name="T71" fmla="*/ 13 h 604"/>
                <a:gd name="T72" fmla="*/ 305 w 593"/>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3" h="604">
                  <a:moveTo>
                    <a:pt x="297" y="112"/>
                  </a:moveTo>
                  <a:lnTo>
                    <a:pt x="263" y="114"/>
                  </a:lnTo>
                  <a:lnTo>
                    <a:pt x="233" y="124"/>
                  </a:lnTo>
                  <a:lnTo>
                    <a:pt x="206" y="141"/>
                  </a:lnTo>
                  <a:lnTo>
                    <a:pt x="183" y="162"/>
                  </a:lnTo>
                  <a:lnTo>
                    <a:pt x="164" y="189"/>
                  </a:lnTo>
                  <a:lnTo>
                    <a:pt x="150" y="223"/>
                  </a:lnTo>
                  <a:lnTo>
                    <a:pt x="143" y="261"/>
                  </a:lnTo>
                  <a:lnTo>
                    <a:pt x="141" y="305"/>
                  </a:lnTo>
                  <a:lnTo>
                    <a:pt x="143" y="347"/>
                  </a:lnTo>
                  <a:lnTo>
                    <a:pt x="150" y="383"/>
                  </a:lnTo>
                  <a:lnTo>
                    <a:pt x="164" y="416"/>
                  </a:lnTo>
                  <a:lnTo>
                    <a:pt x="183" y="442"/>
                  </a:lnTo>
                  <a:lnTo>
                    <a:pt x="206" y="465"/>
                  </a:lnTo>
                  <a:lnTo>
                    <a:pt x="233" y="480"/>
                  </a:lnTo>
                  <a:lnTo>
                    <a:pt x="263" y="488"/>
                  </a:lnTo>
                  <a:lnTo>
                    <a:pt x="299" y="492"/>
                  </a:lnTo>
                  <a:lnTo>
                    <a:pt x="336" y="488"/>
                  </a:lnTo>
                  <a:lnTo>
                    <a:pt x="366" y="480"/>
                  </a:lnTo>
                  <a:lnTo>
                    <a:pt x="393" y="465"/>
                  </a:lnTo>
                  <a:lnTo>
                    <a:pt x="414" y="444"/>
                  </a:lnTo>
                  <a:lnTo>
                    <a:pt x="431" y="418"/>
                  </a:lnTo>
                  <a:lnTo>
                    <a:pt x="443" y="383"/>
                  </a:lnTo>
                  <a:lnTo>
                    <a:pt x="450" y="345"/>
                  </a:lnTo>
                  <a:lnTo>
                    <a:pt x="452" y="301"/>
                  </a:lnTo>
                  <a:lnTo>
                    <a:pt x="450" y="257"/>
                  </a:lnTo>
                  <a:lnTo>
                    <a:pt x="443" y="219"/>
                  </a:lnTo>
                  <a:lnTo>
                    <a:pt x="429" y="187"/>
                  </a:lnTo>
                  <a:lnTo>
                    <a:pt x="412" y="160"/>
                  </a:lnTo>
                  <a:lnTo>
                    <a:pt x="389" y="139"/>
                  </a:lnTo>
                  <a:lnTo>
                    <a:pt x="362" y="124"/>
                  </a:lnTo>
                  <a:lnTo>
                    <a:pt x="332" y="114"/>
                  </a:lnTo>
                  <a:lnTo>
                    <a:pt x="297" y="112"/>
                  </a:lnTo>
                  <a:close/>
                  <a:moveTo>
                    <a:pt x="305" y="0"/>
                  </a:moveTo>
                  <a:lnTo>
                    <a:pt x="357" y="4"/>
                  </a:lnTo>
                  <a:lnTo>
                    <a:pt x="404" y="13"/>
                  </a:lnTo>
                  <a:lnTo>
                    <a:pt x="446" y="28"/>
                  </a:lnTo>
                  <a:lnTo>
                    <a:pt x="485" y="51"/>
                  </a:lnTo>
                  <a:lnTo>
                    <a:pt x="517" y="78"/>
                  </a:lnTo>
                  <a:lnTo>
                    <a:pt x="544" y="112"/>
                  </a:lnTo>
                  <a:lnTo>
                    <a:pt x="565" y="152"/>
                  </a:lnTo>
                  <a:lnTo>
                    <a:pt x="580" y="196"/>
                  </a:lnTo>
                  <a:lnTo>
                    <a:pt x="590" y="244"/>
                  </a:lnTo>
                  <a:lnTo>
                    <a:pt x="593" y="297"/>
                  </a:lnTo>
                  <a:lnTo>
                    <a:pt x="590" y="351"/>
                  </a:lnTo>
                  <a:lnTo>
                    <a:pt x="580" y="398"/>
                  </a:lnTo>
                  <a:lnTo>
                    <a:pt x="565" y="444"/>
                  </a:lnTo>
                  <a:lnTo>
                    <a:pt x="542" y="484"/>
                  </a:lnTo>
                  <a:lnTo>
                    <a:pt x="511" y="521"/>
                  </a:lnTo>
                  <a:lnTo>
                    <a:pt x="477" y="551"/>
                  </a:lnTo>
                  <a:lnTo>
                    <a:pt x="437" y="574"/>
                  </a:lnTo>
                  <a:lnTo>
                    <a:pt x="393" y="591"/>
                  </a:lnTo>
                  <a:lnTo>
                    <a:pt x="345" y="601"/>
                  </a:lnTo>
                  <a:lnTo>
                    <a:pt x="292" y="604"/>
                  </a:lnTo>
                  <a:lnTo>
                    <a:pt x="240" y="601"/>
                  </a:lnTo>
                  <a:lnTo>
                    <a:pt x="194" y="591"/>
                  </a:lnTo>
                  <a:lnTo>
                    <a:pt x="150" y="576"/>
                  </a:lnTo>
                  <a:lnTo>
                    <a:pt x="112" y="553"/>
                  </a:lnTo>
                  <a:lnTo>
                    <a:pt x="80" y="524"/>
                  </a:lnTo>
                  <a:lnTo>
                    <a:pt x="51" y="490"/>
                  </a:lnTo>
                  <a:lnTo>
                    <a:pt x="28" y="452"/>
                  </a:lnTo>
                  <a:lnTo>
                    <a:pt x="13" y="408"/>
                  </a:lnTo>
                  <a:lnTo>
                    <a:pt x="3" y="360"/>
                  </a:lnTo>
                  <a:lnTo>
                    <a:pt x="0" y="309"/>
                  </a:lnTo>
                  <a:lnTo>
                    <a:pt x="3" y="254"/>
                  </a:lnTo>
                  <a:lnTo>
                    <a:pt x="13" y="204"/>
                  </a:lnTo>
                  <a:lnTo>
                    <a:pt x="28" y="158"/>
                  </a:lnTo>
                  <a:lnTo>
                    <a:pt x="51" y="118"/>
                  </a:lnTo>
                  <a:lnTo>
                    <a:pt x="82" y="82"/>
                  </a:lnTo>
                  <a:lnTo>
                    <a:pt x="116" y="53"/>
                  </a:lnTo>
                  <a:lnTo>
                    <a:pt x="156" y="30"/>
                  </a:lnTo>
                  <a:lnTo>
                    <a:pt x="200" y="13"/>
                  </a:lnTo>
                  <a:lnTo>
                    <a:pt x="252" y="4"/>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0" name="Freeform 11"/>
            <p:cNvSpPr>
              <a:spLocks/>
            </p:cNvSpPr>
            <p:nvPr/>
          </p:nvSpPr>
          <p:spPr bwMode="auto">
            <a:xfrm>
              <a:off x="1873070" y="1434131"/>
              <a:ext cx="123226" cy="193825"/>
            </a:xfrm>
            <a:custGeom>
              <a:avLst/>
              <a:gdLst>
                <a:gd name="T0" fmla="*/ 252 w 384"/>
                <a:gd name="T1" fmla="*/ 2 h 604"/>
                <a:gd name="T2" fmla="*/ 323 w 384"/>
                <a:gd name="T3" fmla="*/ 15 h 604"/>
                <a:gd name="T4" fmla="*/ 354 w 384"/>
                <a:gd name="T5" fmla="*/ 25 h 604"/>
                <a:gd name="T6" fmla="*/ 348 w 384"/>
                <a:gd name="T7" fmla="*/ 147 h 604"/>
                <a:gd name="T8" fmla="*/ 287 w 384"/>
                <a:gd name="T9" fmla="*/ 118 h 604"/>
                <a:gd name="T10" fmla="*/ 216 w 384"/>
                <a:gd name="T11" fmla="*/ 107 h 604"/>
                <a:gd name="T12" fmla="*/ 174 w 384"/>
                <a:gd name="T13" fmla="*/ 114 h 604"/>
                <a:gd name="T14" fmla="*/ 147 w 384"/>
                <a:gd name="T15" fmla="*/ 135 h 604"/>
                <a:gd name="T16" fmla="*/ 138 w 384"/>
                <a:gd name="T17" fmla="*/ 166 h 604"/>
                <a:gd name="T18" fmla="*/ 153 w 384"/>
                <a:gd name="T19" fmla="*/ 210 h 604"/>
                <a:gd name="T20" fmla="*/ 197 w 384"/>
                <a:gd name="T21" fmla="*/ 236 h 604"/>
                <a:gd name="T22" fmla="*/ 285 w 384"/>
                <a:gd name="T23" fmla="*/ 274 h 604"/>
                <a:gd name="T24" fmla="*/ 350 w 384"/>
                <a:gd name="T25" fmla="*/ 324 h 604"/>
                <a:gd name="T26" fmla="*/ 380 w 384"/>
                <a:gd name="T27" fmla="*/ 387 h 604"/>
                <a:gd name="T28" fmla="*/ 380 w 384"/>
                <a:gd name="T29" fmla="*/ 463 h 604"/>
                <a:gd name="T30" fmla="*/ 348 w 384"/>
                <a:gd name="T31" fmla="*/ 528 h 604"/>
                <a:gd name="T32" fmla="*/ 287 w 384"/>
                <a:gd name="T33" fmla="*/ 576 h 604"/>
                <a:gd name="T34" fmla="*/ 203 w 384"/>
                <a:gd name="T35" fmla="*/ 601 h 604"/>
                <a:gd name="T36" fmla="*/ 117 w 384"/>
                <a:gd name="T37" fmla="*/ 603 h 604"/>
                <a:gd name="T38" fmla="*/ 35 w 384"/>
                <a:gd name="T39" fmla="*/ 585 h 604"/>
                <a:gd name="T40" fmla="*/ 0 w 384"/>
                <a:gd name="T41" fmla="*/ 572 h 604"/>
                <a:gd name="T42" fmla="*/ 6 w 384"/>
                <a:gd name="T43" fmla="*/ 444 h 604"/>
                <a:gd name="T44" fmla="*/ 82 w 384"/>
                <a:gd name="T45" fmla="*/ 482 h 604"/>
                <a:gd name="T46" fmla="*/ 159 w 384"/>
                <a:gd name="T47" fmla="*/ 496 h 604"/>
                <a:gd name="T48" fmla="*/ 214 w 384"/>
                <a:gd name="T49" fmla="*/ 488 h 604"/>
                <a:gd name="T50" fmla="*/ 243 w 384"/>
                <a:gd name="T51" fmla="*/ 459 h 604"/>
                <a:gd name="T52" fmla="*/ 245 w 384"/>
                <a:gd name="T53" fmla="*/ 421 h 604"/>
                <a:gd name="T54" fmla="*/ 226 w 384"/>
                <a:gd name="T55" fmla="*/ 395 h 604"/>
                <a:gd name="T56" fmla="*/ 189 w 384"/>
                <a:gd name="T57" fmla="*/ 372 h 604"/>
                <a:gd name="T58" fmla="*/ 138 w 384"/>
                <a:gd name="T59" fmla="*/ 349 h 604"/>
                <a:gd name="T60" fmla="*/ 77 w 384"/>
                <a:gd name="T61" fmla="*/ 316 h 604"/>
                <a:gd name="T62" fmla="*/ 31 w 384"/>
                <a:gd name="T63" fmla="*/ 276 h 604"/>
                <a:gd name="T64" fmla="*/ 4 w 384"/>
                <a:gd name="T65" fmla="*/ 215 h 604"/>
                <a:gd name="T66" fmla="*/ 4 w 384"/>
                <a:gd name="T67" fmla="*/ 139 h 604"/>
                <a:gd name="T68" fmla="*/ 35 w 384"/>
                <a:gd name="T69" fmla="*/ 76 h 604"/>
                <a:gd name="T70" fmla="*/ 96 w 384"/>
                <a:gd name="T71" fmla="*/ 27 h 604"/>
                <a:gd name="T72" fmla="*/ 174 w 384"/>
                <a:gd name="T73" fmla="*/ 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4" h="604">
                  <a:moveTo>
                    <a:pt x="222" y="0"/>
                  </a:moveTo>
                  <a:lnTo>
                    <a:pt x="252" y="2"/>
                  </a:lnTo>
                  <a:lnTo>
                    <a:pt x="289" y="7"/>
                  </a:lnTo>
                  <a:lnTo>
                    <a:pt x="323" y="15"/>
                  </a:lnTo>
                  <a:lnTo>
                    <a:pt x="352" y="25"/>
                  </a:lnTo>
                  <a:lnTo>
                    <a:pt x="354" y="25"/>
                  </a:lnTo>
                  <a:lnTo>
                    <a:pt x="354" y="151"/>
                  </a:lnTo>
                  <a:lnTo>
                    <a:pt x="348" y="147"/>
                  </a:lnTo>
                  <a:lnTo>
                    <a:pt x="319" y="131"/>
                  </a:lnTo>
                  <a:lnTo>
                    <a:pt x="287" y="118"/>
                  </a:lnTo>
                  <a:lnTo>
                    <a:pt x="252" y="110"/>
                  </a:lnTo>
                  <a:lnTo>
                    <a:pt x="216" y="107"/>
                  </a:lnTo>
                  <a:lnTo>
                    <a:pt x="193" y="109"/>
                  </a:lnTo>
                  <a:lnTo>
                    <a:pt x="174" y="114"/>
                  </a:lnTo>
                  <a:lnTo>
                    <a:pt x="159" y="124"/>
                  </a:lnTo>
                  <a:lnTo>
                    <a:pt x="147" y="135"/>
                  </a:lnTo>
                  <a:lnTo>
                    <a:pt x="140" y="149"/>
                  </a:lnTo>
                  <a:lnTo>
                    <a:pt x="138" y="166"/>
                  </a:lnTo>
                  <a:lnTo>
                    <a:pt x="142" y="191"/>
                  </a:lnTo>
                  <a:lnTo>
                    <a:pt x="153" y="210"/>
                  </a:lnTo>
                  <a:lnTo>
                    <a:pt x="170" y="221"/>
                  </a:lnTo>
                  <a:lnTo>
                    <a:pt x="197" y="236"/>
                  </a:lnTo>
                  <a:lnTo>
                    <a:pt x="235" y="252"/>
                  </a:lnTo>
                  <a:lnTo>
                    <a:pt x="285" y="274"/>
                  </a:lnTo>
                  <a:lnTo>
                    <a:pt x="323" y="299"/>
                  </a:lnTo>
                  <a:lnTo>
                    <a:pt x="350" y="324"/>
                  </a:lnTo>
                  <a:lnTo>
                    <a:pt x="369" y="355"/>
                  </a:lnTo>
                  <a:lnTo>
                    <a:pt x="380" y="387"/>
                  </a:lnTo>
                  <a:lnTo>
                    <a:pt x="384" y="423"/>
                  </a:lnTo>
                  <a:lnTo>
                    <a:pt x="380" y="463"/>
                  </a:lnTo>
                  <a:lnTo>
                    <a:pt x="369" y="498"/>
                  </a:lnTo>
                  <a:lnTo>
                    <a:pt x="348" y="528"/>
                  </a:lnTo>
                  <a:lnTo>
                    <a:pt x="321" y="555"/>
                  </a:lnTo>
                  <a:lnTo>
                    <a:pt x="287" y="576"/>
                  </a:lnTo>
                  <a:lnTo>
                    <a:pt x="249" y="591"/>
                  </a:lnTo>
                  <a:lnTo>
                    <a:pt x="203" y="601"/>
                  </a:lnTo>
                  <a:lnTo>
                    <a:pt x="153" y="604"/>
                  </a:lnTo>
                  <a:lnTo>
                    <a:pt x="117" y="603"/>
                  </a:lnTo>
                  <a:lnTo>
                    <a:pt x="75" y="595"/>
                  </a:lnTo>
                  <a:lnTo>
                    <a:pt x="35" y="585"/>
                  </a:lnTo>
                  <a:lnTo>
                    <a:pt x="2" y="572"/>
                  </a:lnTo>
                  <a:lnTo>
                    <a:pt x="0" y="572"/>
                  </a:lnTo>
                  <a:lnTo>
                    <a:pt x="0" y="440"/>
                  </a:lnTo>
                  <a:lnTo>
                    <a:pt x="6" y="444"/>
                  </a:lnTo>
                  <a:lnTo>
                    <a:pt x="42" y="465"/>
                  </a:lnTo>
                  <a:lnTo>
                    <a:pt x="82" y="482"/>
                  </a:lnTo>
                  <a:lnTo>
                    <a:pt x="123" y="494"/>
                  </a:lnTo>
                  <a:lnTo>
                    <a:pt x="159" y="496"/>
                  </a:lnTo>
                  <a:lnTo>
                    <a:pt x="189" y="494"/>
                  </a:lnTo>
                  <a:lnTo>
                    <a:pt x="214" y="488"/>
                  </a:lnTo>
                  <a:lnTo>
                    <a:pt x="233" y="477"/>
                  </a:lnTo>
                  <a:lnTo>
                    <a:pt x="243" y="459"/>
                  </a:lnTo>
                  <a:lnTo>
                    <a:pt x="247" y="439"/>
                  </a:lnTo>
                  <a:lnTo>
                    <a:pt x="245" y="421"/>
                  </a:lnTo>
                  <a:lnTo>
                    <a:pt x="239" y="406"/>
                  </a:lnTo>
                  <a:lnTo>
                    <a:pt x="226" y="395"/>
                  </a:lnTo>
                  <a:lnTo>
                    <a:pt x="209" y="381"/>
                  </a:lnTo>
                  <a:lnTo>
                    <a:pt x="189" y="372"/>
                  </a:lnTo>
                  <a:lnTo>
                    <a:pt x="167" y="360"/>
                  </a:lnTo>
                  <a:lnTo>
                    <a:pt x="138" y="349"/>
                  </a:lnTo>
                  <a:lnTo>
                    <a:pt x="103" y="334"/>
                  </a:lnTo>
                  <a:lnTo>
                    <a:pt x="77" y="316"/>
                  </a:lnTo>
                  <a:lnTo>
                    <a:pt x="54" y="301"/>
                  </a:lnTo>
                  <a:lnTo>
                    <a:pt x="31" y="276"/>
                  </a:lnTo>
                  <a:lnTo>
                    <a:pt x="14" y="248"/>
                  </a:lnTo>
                  <a:lnTo>
                    <a:pt x="4" y="215"/>
                  </a:lnTo>
                  <a:lnTo>
                    <a:pt x="0" y="177"/>
                  </a:lnTo>
                  <a:lnTo>
                    <a:pt x="4" y="139"/>
                  </a:lnTo>
                  <a:lnTo>
                    <a:pt x="16" y="105"/>
                  </a:lnTo>
                  <a:lnTo>
                    <a:pt x="35" y="76"/>
                  </a:lnTo>
                  <a:lnTo>
                    <a:pt x="61" y="49"/>
                  </a:lnTo>
                  <a:lnTo>
                    <a:pt x="96" y="27"/>
                  </a:lnTo>
                  <a:lnTo>
                    <a:pt x="132" y="11"/>
                  </a:lnTo>
                  <a:lnTo>
                    <a:pt x="174" y="4"/>
                  </a:lnTo>
                  <a:lnTo>
                    <a:pt x="222"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1" name="Freeform 12"/>
            <p:cNvSpPr>
              <a:spLocks noEditPoints="1"/>
            </p:cNvSpPr>
            <p:nvPr/>
          </p:nvSpPr>
          <p:spPr bwMode="auto">
            <a:xfrm>
              <a:off x="2014908" y="1434131"/>
              <a:ext cx="190615" cy="193825"/>
            </a:xfrm>
            <a:custGeom>
              <a:avLst/>
              <a:gdLst>
                <a:gd name="T0" fmla="*/ 264 w 594"/>
                <a:gd name="T1" fmla="*/ 114 h 604"/>
                <a:gd name="T2" fmla="*/ 207 w 594"/>
                <a:gd name="T3" fmla="*/ 141 h 604"/>
                <a:gd name="T4" fmla="*/ 165 w 594"/>
                <a:gd name="T5" fmla="*/ 189 h 604"/>
                <a:gd name="T6" fmla="*/ 144 w 594"/>
                <a:gd name="T7" fmla="*/ 261 h 604"/>
                <a:gd name="T8" fmla="*/ 144 w 594"/>
                <a:gd name="T9" fmla="*/ 347 h 604"/>
                <a:gd name="T10" fmla="*/ 165 w 594"/>
                <a:gd name="T11" fmla="*/ 416 h 604"/>
                <a:gd name="T12" fmla="*/ 207 w 594"/>
                <a:gd name="T13" fmla="*/ 465 h 604"/>
                <a:gd name="T14" fmla="*/ 264 w 594"/>
                <a:gd name="T15" fmla="*/ 488 h 604"/>
                <a:gd name="T16" fmla="*/ 337 w 594"/>
                <a:gd name="T17" fmla="*/ 488 h 604"/>
                <a:gd name="T18" fmla="*/ 392 w 594"/>
                <a:gd name="T19" fmla="*/ 465 h 604"/>
                <a:gd name="T20" fmla="*/ 432 w 594"/>
                <a:gd name="T21" fmla="*/ 418 h 604"/>
                <a:gd name="T22" fmla="*/ 451 w 594"/>
                <a:gd name="T23" fmla="*/ 345 h 604"/>
                <a:gd name="T24" fmla="*/ 451 w 594"/>
                <a:gd name="T25" fmla="*/ 257 h 604"/>
                <a:gd name="T26" fmla="*/ 430 w 594"/>
                <a:gd name="T27" fmla="*/ 187 h 604"/>
                <a:gd name="T28" fmla="*/ 390 w 594"/>
                <a:gd name="T29" fmla="*/ 139 h 604"/>
                <a:gd name="T30" fmla="*/ 333 w 594"/>
                <a:gd name="T31" fmla="*/ 114 h 604"/>
                <a:gd name="T32" fmla="*/ 306 w 594"/>
                <a:gd name="T33" fmla="*/ 0 h 604"/>
                <a:gd name="T34" fmla="*/ 405 w 594"/>
                <a:gd name="T35" fmla="*/ 13 h 604"/>
                <a:gd name="T36" fmla="*/ 485 w 594"/>
                <a:gd name="T37" fmla="*/ 51 h 604"/>
                <a:gd name="T38" fmla="*/ 545 w 594"/>
                <a:gd name="T39" fmla="*/ 112 h 604"/>
                <a:gd name="T40" fmla="*/ 581 w 594"/>
                <a:gd name="T41" fmla="*/ 196 h 604"/>
                <a:gd name="T42" fmla="*/ 594 w 594"/>
                <a:gd name="T43" fmla="*/ 297 h 604"/>
                <a:gd name="T44" fmla="*/ 581 w 594"/>
                <a:gd name="T45" fmla="*/ 398 h 604"/>
                <a:gd name="T46" fmla="*/ 543 w 594"/>
                <a:gd name="T47" fmla="*/ 484 h 604"/>
                <a:gd name="T48" fmla="*/ 478 w 594"/>
                <a:gd name="T49" fmla="*/ 551 h 604"/>
                <a:gd name="T50" fmla="*/ 394 w 594"/>
                <a:gd name="T51" fmla="*/ 591 h 604"/>
                <a:gd name="T52" fmla="*/ 293 w 594"/>
                <a:gd name="T53" fmla="*/ 604 h 604"/>
                <a:gd name="T54" fmla="*/ 195 w 594"/>
                <a:gd name="T55" fmla="*/ 591 h 604"/>
                <a:gd name="T56" fmla="*/ 113 w 594"/>
                <a:gd name="T57" fmla="*/ 553 h 604"/>
                <a:gd name="T58" fmla="*/ 52 w 594"/>
                <a:gd name="T59" fmla="*/ 490 h 604"/>
                <a:gd name="T60" fmla="*/ 14 w 594"/>
                <a:gd name="T61" fmla="*/ 408 h 604"/>
                <a:gd name="T62" fmla="*/ 0 w 594"/>
                <a:gd name="T63" fmla="*/ 309 h 604"/>
                <a:gd name="T64" fmla="*/ 14 w 594"/>
                <a:gd name="T65" fmla="*/ 204 h 604"/>
                <a:gd name="T66" fmla="*/ 52 w 594"/>
                <a:gd name="T67" fmla="*/ 118 h 604"/>
                <a:gd name="T68" fmla="*/ 117 w 594"/>
                <a:gd name="T69" fmla="*/ 53 h 604"/>
                <a:gd name="T70" fmla="*/ 201 w 594"/>
                <a:gd name="T71" fmla="*/ 13 h 604"/>
                <a:gd name="T72" fmla="*/ 306 w 594"/>
                <a:gd name="T7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4" h="604">
                  <a:moveTo>
                    <a:pt x="298" y="112"/>
                  </a:moveTo>
                  <a:lnTo>
                    <a:pt x="264" y="114"/>
                  </a:lnTo>
                  <a:lnTo>
                    <a:pt x="233" y="124"/>
                  </a:lnTo>
                  <a:lnTo>
                    <a:pt x="207" y="141"/>
                  </a:lnTo>
                  <a:lnTo>
                    <a:pt x="184" y="162"/>
                  </a:lnTo>
                  <a:lnTo>
                    <a:pt x="165" y="189"/>
                  </a:lnTo>
                  <a:lnTo>
                    <a:pt x="151" y="223"/>
                  </a:lnTo>
                  <a:lnTo>
                    <a:pt x="144" y="261"/>
                  </a:lnTo>
                  <a:lnTo>
                    <a:pt x="142" y="305"/>
                  </a:lnTo>
                  <a:lnTo>
                    <a:pt x="144" y="347"/>
                  </a:lnTo>
                  <a:lnTo>
                    <a:pt x="151" y="383"/>
                  </a:lnTo>
                  <a:lnTo>
                    <a:pt x="165" y="416"/>
                  </a:lnTo>
                  <a:lnTo>
                    <a:pt x="184" y="442"/>
                  </a:lnTo>
                  <a:lnTo>
                    <a:pt x="207" y="465"/>
                  </a:lnTo>
                  <a:lnTo>
                    <a:pt x="233" y="480"/>
                  </a:lnTo>
                  <a:lnTo>
                    <a:pt x="264" y="488"/>
                  </a:lnTo>
                  <a:lnTo>
                    <a:pt x="300" y="492"/>
                  </a:lnTo>
                  <a:lnTo>
                    <a:pt x="337" y="488"/>
                  </a:lnTo>
                  <a:lnTo>
                    <a:pt x="367" y="480"/>
                  </a:lnTo>
                  <a:lnTo>
                    <a:pt x="392" y="465"/>
                  </a:lnTo>
                  <a:lnTo>
                    <a:pt x="415" y="444"/>
                  </a:lnTo>
                  <a:lnTo>
                    <a:pt x="432" y="418"/>
                  </a:lnTo>
                  <a:lnTo>
                    <a:pt x="443" y="383"/>
                  </a:lnTo>
                  <a:lnTo>
                    <a:pt x="451" y="345"/>
                  </a:lnTo>
                  <a:lnTo>
                    <a:pt x="453" y="301"/>
                  </a:lnTo>
                  <a:lnTo>
                    <a:pt x="451" y="257"/>
                  </a:lnTo>
                  <a:lnTo>
                    <a:pt x="443" y="219"/>
                  </a:lnTo>
                  <a:lnTo>
                    <a:pt x="430" y="187"/>
                  </a:lnTo>
                  <a:lnTo>
                    <a:pt x="411" y="160"/>
                  </a:lnTo>
                  <a:lnTo>
                    <a:pt x="390" y="139"/>
                  </a:lnTo>
                  <a:lnTo>
                    <a:pt x="363" y="124"/>
                  </a:lnTo>
                  <a:lnTo>
                    <a:pt x="333" y="114"/>
                  </a:lnTo>
                  <a:lnTo>
                    <a:pt x="298" y="112"/>
                  </a:lnTo>
                  <a:close/>
                  <a:moveTo>
                    <a:pt x="306" y="0"/>
                  </a:moveTo>
                  <a:lnTo>
                    <a:pt x="358" y="4"/>
                  </a:lnTo>
                  <a:lnTo>
                    <a:pt x="405" y="13"/>
                  </a:lnTo>
                  <a:lnTo>
                    <a:pt x="447" y="28"/>
                  </a:lnTo>
                  <a:lnTo>
                    <a:pt x="485" y="51"/>
                  </a:lnTo>
                  <a:lnTo>
                    <a:pt x="518" y="78"/>
                  </a:lnTo>
                  <a:lnTo>
                    <a:pt x="545" y="112"/>
                  </a:lnTo>
                  <a:lnTo>
                    <a:pt x="566" y="152"/>
                  </a:lnTo>
                  <a:lnTo>
                    <a:pt x="581" y="196"/>
                  </a:lnTo>
                  <a:lnTo>
                    <a:pt x="591" y="244"/>
                  </a:lnTo>
                  <a:lnTo>
                    <a:pt x="594" y="297"/>
                  </a:lnTo>
                  <a:lnTo>
                    <a:pt x="591" y="351"/>
                  </a:lnTo>
                  <a:lnTo>
                    <a:pt x="581" y="398"/>
                  </a:lnTo>
                  <a:lnTo>
                    <a:pt x="564" y="444"/>
                  </a:lnTo>
                  <a:lnTo>
                    <a:pt x="543" y="484"/>
                  </a:lnTo>
                  <a:lnTo>
                    <a:pt x="512" y="521"/>
                  </a:lnTo>
                  <a:lnTo>
                    <a:pt x="478" y="551"/>
                  </a:lnTo>
                  <a:lnTo>
                    <a:pt x="438" y="574"/>
                  </a:lnTo>
                  <a:lnTo>
                    <a:pt x="394" y="591"/>
                  </a:lnTo>
                  <a:lnTo>
                    <a:pt x="346" y="601"/>
                  </a:lnTo>
                  <a:lnTo>
                    <a:pt x="293" y="604"/>
                  </a:lnTo>
                  <a:lnTo>
                    <a:pt x="241" y="601"/>
                  </a:lnTo>
                  <a:lnTo>
                    <a:pt x="195" y="591"/>
                  </a:lnTo>
                  <a:lnTo>
                    <a:pt x="151" y="576"/>
                  </a:lnTo>
                  <a:lnTo>
                    <a:pt x="113" y="553"/>
                  </a:lnTo>
                  <a:lnTo>
                    <a:pt x="79" y="524"/>
                  </a:lnTo>
                  <a:lnTo>
                    <a:pt x="52" y="490"/>
                  </a:lnTo>
                  <a:lnTo>
                    <a:pt x="29" y="452"/>
                  </a:lnTo>
                  <a:lnTo>
                    <a:pt x="14" y="408"/>
                  </a:lnTo>
                  <a:lnTo>
                    <a:pt x="4" y="360"/>
                  </a:lnTo>
                  <a:lnTo>
                    <a:pt x="0" y="309"/>
                  </a:lnTo>
                  <a:lnTo>
                    <a:pt x="4" y="254"/>
                  </a:lnTo>
                  <a:lnTo>
                    <a:pt x="14" y="204"/>
                  </a:lnTo>
                  <a:lnTo>
                    <a:pt x="29" y="158"/>
                  </a:lnTo>
                  <a:lnTo>
                    <a:pt x="52" y="118"/>
                  </a:lnTo>
                  <a:lnTo>
                    <a:pt x="81" y="82"/>
                  </a:lnTo>
                  <a:lnTo>
                    <a:pt x="117" y="53"/>
                  </a:lnTo>
                  <a:lnTo>
                    <a:pt x="157" y="30"/>
                  </a:lnTo>
                  <a:lnTo>
                    <a:pt x="201" y="13"/>
                  </a:lnTo>
                  <a:lnTo>
                    <a:pt x="251" y="4"/>
                  </a:lnTo>
                  <a:lnTo>
                    <a:pt x="30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2" name="Freeform 13"/>
            <p:cNvSpPr>
              <a:spLocks/>
            </p:cNvSpPr>
            <p:nvPr/>
          </p:nvSpPr>
          <p:spPr bwMode="auto">
            <a:xfrm>
              <a:off x="2210016" y="1346845"/>
              <a:ext cx="227840" cy="281110"/>
            </a:xfrm>
            <a:custGeom>
              <a:avLst/>
              <a:gdLst>
                <a:gd name="T0" fmla="*/ 347 w 710"/>
                <a:gd name="T1" fmla="*/ 2 h 877"/>
                <a:gd name="T2" fmla="*/ 384 w 710"/>
                <a:gd name="T3" fmla="*/ 12 h 877"/>
                <a:gd name="T4" fmla="*/ 378 w 710"/>
                <a:gd name="T5" fmla="*/ 124 h 877"/>
                <a:gd name="T6" fmla="*/ 319 w 710"/>
                <a:gd name="T7" fmla="*/ 111 h 877"/>
                <a:gd name="T8" fmla="*/ 273 w 710"/>
                <a:gd name="T9" fmla="*/ 122 h 877"/>
                <a:gd name="T10" fmla="*/ 242 w 710"/>
                <a:gd name="T11" fmla="*/ 157 h 877"/>
                <a:gd name="T12" fmla="*/ 233 w 710"/>
                <a:gd name="T13" fmla="*/ 214 h 877"/>
                <a:gd name="T14" fmla="*/ 437 w 710"/>
                <a:gd name="T15" fmla="*/ 286 h 877"/>
                <a:gd name="T16" fmla="*/ 439 w 710"/>
                <a:gd name="T17" fmla="*/ 155 h 877"/>
                <a:gd name="T18" fmla="*/ 573 w 710"/>
                <a:gd name="T19" fmla="*/ 115 h 877"/>
                <a:gd name="T20" fmla="*/ 710 w 710"/>
                <a:gd name="T21" fmla="*/ 286 h 877"/>
                <a:gd name="T22" fmla="*/ 573 w 710"/>
                <a:gd name="T23" fmla="*/ 397 h 877"/>
                <a:gd name="T24" fmla="*/ 575 w 710"/>
                <a:gd name="T25" fmla="*/ 702 h 877"/>
                <a:gd name="T26" fmla="*/ 592 w 710"/>
                <a:gd name="T27" fmla="*/ 744 h 877"/>
                <a:gd name="T28" fmla="*/ 626 w 710"/>
                <a:gd name="T29" fmla="*/ 763 h 877"/>
                <a:gd name="T30" fmla="*/ 659 w 710"/>
                <a:gd name="T31" fmla="*/ 765 h 877"/>
                <a:gd name="T32" fmla="*/ 678 w 710"/>
                <a:gd name="T33" fmla="*/ 761 h 877"/>
                <a:gd name="T34" fmla="*/ 697 w 710"/>
                <a:gd name="T35" fmla="*/ 753 h 877"/>
                <a:gd name="T36" fmla="*/ 710 w 710"/>
                <a:gd name="T37" fmla="*/ 744 h 877"/>
                <a:gd name="T38" fmla="*/ 708 w 710"/>
                <a:gd name="T39" fmla="*/ 858 h 877"/>
                <a:gd name="T40" fmla="*/ 666 w 710"/>
                <a:gd name="T41" fmla="*/ 872 h 877"/>
                <a:gd name="T42" fmla="*/ 609 w 710"/>
                <a:gd name="T43" fmla="*/ 877 h 877"/>
                <a:gd name="T44" fmla="*/ 525 w 710"/>
                <a:gd name="T45" fmla="*/ 862 h 877"/>
                <a:gd name="T46" fmla="*/ 468 w 710"/>
                <a:gd name="T47" fmla="*/ 816 h 877"/>
                <a:gd name="T48" fmla="*/ 441 w 710"/>
                <a:gd name="T49" fmla="*/ 742 h 877"/>
                <a:gd name="T50" fmla="*/ 437 w 710"/>
                <a:gd name="T51" fmla="*/ 397 h 877"/>
                <a:gd name="T52" fmla="*/ 233 w 710"/>
                <a:gd name="T53" fmla="*/ 864 h 877"/>
                <a:gd name="T54" fmla="*/ 95 w 710"/>
                <a:gd name="T55" fmla="*/ 397 h 877"/>
                <a:gd name="T56" fmla="*/ 0 w 710"/>
                <a:gd name="T57" fmla="*/ 286 h 877"/>
                <a:gd name="T58" fmla="*/ 95 w 710"/>
                <a:gd name="T59" fmla="*/ 206 h 877"/>
                <a:gd name="T60" fmla="*/ 107 w 710"/>
                <a:gd name="T61" fmla="*/ 132 h 877"/>
                <a:gd name="T62" fmla="*/ 141 w 710"/>
                <a:gd name="T63" fmla="*/ 71 h 877"/>
                <a:gd name="T64" fmla="*/ 196 w 710"/>
                <a:gd name="T65" fmla="*/ 25 h 877"/>
                <a:gd name="T66" fmla="*/ 265 w 710"/>
                <a:gd name="T67" fmla="*/ 2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0" h="877">
                  <a:moveTo>
                    <a:pt x="305" y="0"/>
                  </a:moveTo>
                  <a:lnTo>
                    <a:pt x="347" y="2"/>
                  </a:lnTo>
                  <a:lnTo>
                    <a:pt x="382" y="10"/>
                  </a:lnTo>
                  <a:lnTo>
                    <a:pt x="384" y="12"/>
                  </a:lnTo>
                  <a:lnTo>
                    <a:pt x="384" y="128"/>
                  </a:lnTo>
                  <a:lnTo>
                    <a:pt x="378" y="124"/>
                  </a:lnTo>
                  <a:lnTo>
                    <a:pt x="347" y="115"/>
                  </a:lnTo>
                  <a:lnTo>
                    <a:pt x="319" y="111"/>
                  </a:lnTo>
                  <a:lnTo>
                    <a:pt x="294" y="115"/>
                  </a:lnTo>
                  <a:lnTo>
                    <a:pt x="273" y="122"/>
                  </a:lnTo>
                  <a:lnTo>
                    <a:pt x="256" y="137"/>
                  </a:lnTo>
                  <a:lnTo>
                    <a:pt x="242" y="157"/>
                  </a:lnTo>
                  <a:lnTo>
                    <a:pt x="235" y="183"/>
                  </a:lnTo>
                  <a:lnTo>
                    <a:pt x="233" y="214"/>
                  </a:lnTo>
                  <a:lnTo>
                    <a:pt x="233" y="286"/>
                  </a:lnTo>
                  <a:lnTo>
                    <a:pt x="437" y="286"/>
                  </a:lnTo>
                  <a:lnTo>
                    <a:pt x="437" y="157"/>
                  </a:lnTo>
                  <a:lnTo>
                    <a:pt x="439" y="155"/>
                  </a:lnTo>
                  <a:lnTo>
                    <a:pt x="569" y="116"/>
                  </a:lnTo>
                  <a:lnTo>
                    <a:pt x="573" y="115"/>
                  </a:lnTo>
                  <a:lnTo>
                    <a:pt x="573" y="286"/>
                  </a:lnTo>
                  <a:lnTo>
                    <a:pt x="710" y="286"/>
                  </a:lnTo>
                  <a:lnTo>
                    <a:pt x="710" y="397"/>
                  </a:lnTo>
                  <a:lnTo>
                    <a:pt x="573" y="397"/>
                  </a:lnTo>
                  <a:lnTo>
                    <a:pt x="573" y="670"/>
                  </a:lnTo>
                  <a:lnTo>
                    <a:pt x="575" y="702"/>
                  </a:lnTo>
                  <a:lnTo>
                    <a:pt x="582" y="727"/>
                  </a:lnTo>
                  <a:lnTo>
                    <a:pt x="592" y="744"/>
                  </a:lnTo>
                  <a:lnTo>
                    <a:pt x="607" y="755"/>
                  </a:lnTo>
                  <a:lnTo>
                    <a:pt x="626" y="763"/>
                  </a:lnTo>
                  <a:lnTo>
                    <a:pt x="651" y="765"/>
                  </a:lnTo>
                  <a:lnTo>
                    <a:pt x="659" y="765"/>
                  </a:lnTo>
                  <a:lnTo>
                    <a:pt x="666" y="763"/>
                  </a:lnTo>
                  <a:lnTo>
                    <a:pt x="678" y="761"/>
                  </a:lnTo>
                  <a:lnTo>
                    <a:pt x="687" y="757"/>
                  </a:lnTo>
                  <a:lnTo>
                    <a:pt x="697" y="753"/>
                  </a:lnTo>
                  <a:lnTo>
                    <a:pt x="704" y="748"/>
                  </a:lnTo>
                  <a:lnTo>
                    <a:pt x="710" y="744"/>
                  </a:lnTo>
                  <a:lnTo>
                    <a:pt x="710" y="856"/>
                  </a:lnTo>
                  <a:lnTo>
                    <a:pt x="708" y="858"/>
                  </a:lnTo>
                  <a:lnTo>
                    <a:pt x="693" y="864"/>
                  </a:lnTo>
                  <a:lnTo>
                    <a:pt x="666" y="872"/>
                  </a:lnTo>
                  <a:lnTo>
                    <a:pt x="638" y="876"/>
                  </a:lnTo>
                  <a:lnTo>
                    <a:pt x="609" y="877"/>
                  </a:lnTo>
                  <a:lnTo>
                    <a:pt x="563" y="874"/>
                  </a:lnTo>
                  <a:lnTo>
                    <a:pt x="525" y="862"/>
                  </a:lnTo>
                  <a:lnTo>
                    <a:pt x="492" y="843"/>
                  </a:lnTo>
                  <a:lnTo>
                    <a:pt x="468" y="816"/>
                  </a:lnTo>
                  <a:lnTo>
                    <a:pt x="450" y="784"/>
                  </a:lnTo>
                  <a:lnTo>
                    <a:pt x="441" y="742"/>
                  </a:lnTo>
                  <a:lnTo>
                    <a:pt x="437" y="694"/>
                  </a:lnTo>
                  <a:lnTo>
                    <a:pt x="437" y="397"/>
                  </a:lnTo>
                  <a:lnTo>
                    <a:pt x="233" y="397"/>
                  </a:lnTo>
                  <a:lnTo>
                    <a:pt x="233" y="864"/>
                  </a:lnTo>
                  <a:lnTo>
                    <a:pt x="95" y="864"/>
                  </a:lnTo>
                  <a:lnTo>
                    <a:pt x="95" y="397"/>
                  </a:lnTo>
                  <a:lnTo>
                    <a:pt x="0" y="397"/>
                  </a:lnTo>
                  <a:lnTo>
                    <a:pt x="0" y="286"/>
                  </a:lnTo>
                  <a:lnTo>
                    <a:pt x="95" y="286"/>
                  </a:lnTo>
                  <a:lnTo>
                    <a:pt x="95" y="206"/>
                  </a:lnTo>
                  <a:lnTo>
                    <a:pt x="99" y="168"/>
                  </a:lnTo>
                  <a:lnTo>
                    <a:pt x="107" y="132"/>
                  </a:lnTo>
                  <a:lnTo>
                    <a:pt x="122" y="99"/>
                  </a:lnTo>
                  <a:lnTo>
                    <a:pt x="141" y="71"/>
                  </a:lnTo>
                  <a:lnTo>
                    <a:pt x="166" y="46"/>
                  </a:lnTo>
                  <a:lnTo>
                    <a:pt x="196" y="25"/>
                  </a:lnTo>
                  <a:lnTo>
                    <a:pt x="229" y="12"/>
                  </a:lnTo>
                  <a:lnTo>
                    <a:pt x="265" y="2"/>
                  </a:lnTo>
                  <a:lnTo>
                    <a:pt x="305"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3" name="Rectangle 14"/>
            <p:cNvSpPr>
              <a:spLocks noChangeArrowheads="1"/>
            </p:cNvSpPr>
            <p:nvPr/>
          </p:nvSpPr>
          <p:spPr bwMode="auto">
            <a:xfrm>
              <a:off x="416178" y="1279456"/>
              <a:ext cx="205377" cy="204093"/>
            </a:xfrm>
            <a:prstGeom prst="rect">
              <a:avLst/>
            </a:prstGeom>
            <a:solidFill>
              <a:srgbClr val="FF40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4" name="Rectangle 15"/>
            <p:cNvSpPr>
              <a:spLocks noChangeArrowheads="1"/>
            </p:cNvSpPr>
            <p:nvPr/>
          </p:nvSpPr>
          <p:spPr bwMode="auto">
            <a:xfrm>
              <a:off x="642734" y="1279456"/>
              <a:ext cx="204735" cy="204093"/>
            </a:xfrm>
            <a:prstGeom prst="rect">
              <a:avLst/>
            </a:prstGeom>
            <a:solidFill>
              <a:srgbClr val="8DC63F"/>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5" name="Rectangle 16"/>
            <p:cNvSpPr>
              <a:spLocks noChangeArrowheads="1"/>
            </p:cNvSpPr>
            <p:nvPr/>
          </p:nvSpPr>
          <p:spPr bwMode="auto">
            <a:xfrm>
              <a:off x="416178" y="1505371"/>
              <a:ext cx="205377" cy="204735"/>
            </a:xfrm>
            <a:prstGeom prst="rect">
              <a:avLst/>
            </a:prstGeom>
            <a:solidFill>
              <a:srgbClr val="00B0F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sp>
          <p:nvSpPr>
            <p:cNvPr id="56" name="Rectangle 17"/>
            <p:cNvSpPr>
              <a:spLocks noChangeArrowheads="1"/>
            </p:cNvSpPr>
            <p:nvPr/>
          </p:nvSpPr>
          <p:spPr bwMode="auto">
            <a:xfrm>
              <a:off x="642734" y="1505371"/>
              <a:ext cx="204735" cy="204735"/>
            </a:xfrm>
            <a:prstGeom prst="rect">
              <a:avLst/>
            </a:prstGeom>
            <a:solidFill>
              <a:srgbClr val="FFBF00"/>
            </a:solidFill>
            <a:ln w="0">
              <a:noFill/>
              <a:prstDash val="solid"/>
              <a:miter lim="800000"/>
              <a:headEnd/>
              <a:tailEnd/>
            </a:ln>
          </p:spPr>
          <p:txBody>
            <a:bodyPr vert="horz" wrap="square" lIns="91440" tIns="45720" rIns="91440" bIns="45720" numCol="1" anchor="t" anchorCtr="0" compatLnSpc="1">
              <a:prstTxWarp prst="textNoShape">
                <a:avLst/>
              </a:prstTxWarp>
            </a:bodyPr>
            <a:lstStyle/>
            <a:p>
              <a:pPr defTabSz="914377"/>
              <a:endParaRPr lang="en-US" sz="1867">
                <a:solidFill>
                  <a:prstClr val="white"/>
                </a:solidFill>
              </a:endParaRPr>
            </a:p>
          </p:txBody>
        </p:sp>
      </p:grpSp>
      <p:sp>
        <p:nvSpPr>
          <p:cNvPr id="16" name="Text Box 3"/>
          <p:cNvSpPr txBox="1">
            <a:spLocks noChangeArrowheads="1"/>
          </p:cNvSpPr>
          <p:nvPr/>
        </p:nvSpPr>
        <p:spPr bwMode="blackWhite">
          <a:xfrm>
            <a:off x="273051" y="5983783"/>
            <a:ext cx="10974388" cy="603435"/>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67" eaLnBrk="0" hangingPunct="0"/>
            <a:r>
              <a:rPr lang="en-US" sz="667" dirty="0">
                <a:solidFill>
                  <a:prstClr val="white">
                    <a:alpha val="95000"/>
                  </a:prstClr>
                </a:solidFill>
                <a:cs typeface="Segoe UI" pitchFamily="34" charset="0"/>
              </a:rPr>
              <a:t>© </a:t>
            </a:r>
            <a:r>
              <a:rPr lang="en-US" sz="667" dirty="0" smtClean="0">
                <a:solidFill>
                  <a:prstClr val="white">
                    <a:alpha val="95000"/>
                  </a:prstClr>
                </a:solidFill>
                <a:cs typeface="Segoe UI" pitchFamily="34" charset="0"/>
              </a:rPr>
              <a:t>2015 </a:t>
            </a:r>
            <a:r>
              <a:rPr lang="en-US" sz="667" dirty="0">
                <a:solidFill>
                  <a:prstClr val="white">
                    <a:alpha val="95000"/>
                  </a:prstClr>
                </a:solidFill>
                <a:cs typeface="Segoe UI" pitchFamily="34" charset="0"/>
              </a:rPr>
              <a:t>Microsoft Corporation. All rights reserved. Microsoft, Windows, Windows Vista and other product names are or may be registered trademarks and/or trademarks in the U.S. and/or other countries.</a:t>
            </a:r>
          </a:p>
          <a:p>
            <a:pPr defTabSz="932267" eaLnBrk="0" hangingPunct="0"/>
            <a:r>
              <a:rPr lang="en-US" sz="667" dirty="0">
                <a:solidFill>
                  <a:prstClr val="white">
                    <a:alpha val="95000"/>
                  </a:prstClr>
                </a:soli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33738040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57175" y="1204913"/>
            <a:ext cx="11685588" cy="5653087"/>
          </a:xfrm>
        </p:spPr>
        <p:txBody>
          <a:bodyPr/>
          <a:lstStyle>
            <a:lvl2pPr marL="457200" indent="-222250">
              <a:buFont typeface="+mj-lt"/>
              <a:buAutoNum type="arabicPeriod"/>
              <a:defRPr sz="2400"/>
            </a:lvl2pPr>
            <a:lvl3pPr marL="692150" indent="-227013">
              <a:defRPr sz="2400"/>
            </a:lvl3pPr>
            <a:lvl4pPr marL="1149350" indent="-227013">
              <a:defRPr sz="2400"/>
            </a:lvl4pPr>
            <a:lvl5pPr marL="1606550" indent="-227013">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itle 5"/>
          <p:cNvSpPr txBox="1">
            <a:spLocks/>
          </p:cNvSpPr>
          <p:nvPr/>
        </p:nvSpPr>
        <p:spPr>
          <a:xfrm>
            <a:off x="269239" y="237067"/>
            <a:ext cx="11653523" cy="982133"/>
          </a:xfrm>
          <a:prstGeom prst="rect">
            <a:avLst/>
          </a:prstGeom>
        </p:spPr>
        <p:txBody>
          <a:bodyPr vert="horz" lIns="137160" tIns="109728" rIns="137160" bIns="109728" rtlCol="0" anchor="t" anchorCtr="0">
            <a:noAutofit/>
          </a:bodyPr>
          <a:lstStyle>
            <a:lvl1pPr algn="l" defTabSz="914377" rtl="0" eaLnBrk="1" latinLnBrk="0" hangingPunct="1">
              <a:lnSpc>
                <a:spcPct val="90000"/>
              </a:lnSpc>
              <a:spcBef>
                <a:spcPct val="0"/>
              </a:spcBef>
              <a:buNone/>
              <a:defRPr sz="4800" b="1" kern="1200" cap="none" spc="0">
                <a:ln>
                  <a:noFill/>
                </a:ln>
                <a:solidFill>
                  <a:schemeClr val="accent2"/>
                </a:solidFill>
                <a:effectLst/>
                <a:latin typeface="+mj-lt"/>
                <a:ea typeface="+mj-ea"/>
                <a:cs typeface="+mj-cs"/>
              </a:defRPr>
            </a:lvl1pPr>
          </a:lstStyle>
          <a:p>
            <a:r>
              <a:rPr lang="zh-TW" altLang="en-US" dirty="0" smtClean="0"/>
              <a:t>課程大綱</a:t>
            </a:r>
            <a:endParaRPr lang="en-US" dirty="0"/>
          </a:p>
        </p:txBody>
      </p:sp>
    </p:spTree>
    <p:extLst>
      <p:ext uri="{BB962C8B-B14F-4D97-AF65-F5344CB8AC3E}">
        <p14:creationId xmlns:p14="http://schemas.microsoft.com/office/powerpoint/2010/main" val="2524599731"/>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Click to edit Master title style</a:t>
            </a:r>
            <a:endParaRPr lang="en-US" dirty="0"/>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lvl1pPr>
            <a:lvl2pPr>
              <a:defRPr>
                <a:solidFill>
                  <a:schemeClr val="tx1">
                    <a:lumMod val="75000"/>
                    <a:lumOff val="25000"/>
                  </a:schemeClr>
                </a:solidFill>
              </a:defRPr>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71553034"/>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239574228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4914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32754991"/>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DEMO Lead-in">
    <p:bg>
      <p:bgPr>
        <a:solidFill>
          <a:schemeClr val="accent2"/>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19" name="Content Placeholder 18"/>
          <p:cNvSpPr>
            <a:spLocks noGrp="1"/>
          </p:cNvSpPr>
          <p:nvPr>
            <p:ph sz="quarter" idx="10" hasCustomPrompt="1"/>
          </p:nvPr>
        </p:nvSpPr>
        <p:spPr>
          <a:xfrm>
            <a:off x="10158413" y="6378575"/>
            <a:ext cx="1639887" cy="323850"/>
          </a:xfrm>
        </p:spPr>
        <p:txBody>
          <a:bodyPr/>
          <a:lstStyle>
            <a:lvl1pPr>
              <a:defRPr sz="1600">
                <a:solidFill>
                  <a:schemeClr val="bg2"/>
                </a:solidFill>
                <a:latin typeface="+mn-lt"/>
              </a:defRPr>
            </a:lvl1pPr>
          </a:lstStyle>
          <a:p>
            <a:pPr lvl="0"/>
            <a:r>
              <a:rPr lang="en-US" dirty="0" smtClean="0"/>
              <a:t>0:00</a:t>
            </a:r>
            <a:endParaRPr lang="en-US" dirty="0"/>
          </a:p>
        </p:txBody>
      </p:sp>
      <p:sp>
        <p:nvSpPr>
          <p:cNvPr id="46" name="TextBox 45"/>
          <p:cNvSpPr txBox="1"/>
          <p:nvPr/>
        </p:nvSpPr>
        <p:spPr>
          <a:xfrm>
            <a:off x="689547" y="3567659"/>
            <a:ext cx="2832186"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DEMO</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97993436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LAB">
    <p:bg>
      <p:bgPr>
        <a:solidFill>
          <a:schemeClr val="accent3"/>
        </a:solidFill>
        <a:effectLst/>
      </p:bgPr>
    </p:bg>
    <p:spTree>
      <p:nvGrpSpPr>
        <p:cNvPr id="1" name=""/>
        <p:cNvGrpSpPr/>
        <p:nvPr/>
      </p:nvGrpSpPr>
      <p:grpSpPr>
        <a:xfrm>
          <a:off x="0" y="0"/>
          <a:ext cx="0" cy="0"/>
          <a:chOff x="0" y="0"/>
          <a:chExt cx="0" cy="0"/>
        </a:xfrm>
      </p:grpSpPr>
      <p:grpSp>
        <p:nvGrpSpPr>
          <p:cNvPr id="18" name="Group 17"/>
          <p:cNvGrpSpPr/>
          <p:nvPr/>
        </p:nvGrpSpPr>
        <p:grpSpPr>
          <a:xfrm>
            <a:off x="9406400" y="5861707"/>
            <a:ext cx="2343449" cy="513900"/>
            <a:chOff x="3484562" y="4392613"/>
            <a:chExt cx="6862764" cy="1504950"/>
          </a:xfrm>
          <a:solidFill>
            <a:schemeClr val="bg1"/>
          </a:solidFill>
        </p:grpSpPr>
        <p:sp>
          <p:nvSpPr>
            <p:cNvPr id="6"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6"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7"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
        <p:nvSpPr>
          <p:cNvPr id="36" name="Content Placeholder 35"/>
          <p:cNvSpPr>
            <a:spLocks noGrp="1"/>
          </p:cNvSpPr>
          <p:nvPr>
            <p:ph sz="quarter" idx="11" hasCustomPrompt="1"/>
          </p:nvPr>
        </p:nvSpPr>
        <p:spPr>
          <a:xfrm>
            <a:off x="703263" y="5721273"/>
            <a:ext cx="10760075" cy="823913"/>
          </a:xfrm>
        </p:spPr>
        <p:txBody>
          <a:bodyPr/>
          <a:lstStyle>
            <a:lvl1pPr>
              <a:defRPr sz="3600">
                <a:solidFill>
                  <a:schemeClr val="accent3">
                    <a:lumMod val="20000"/>
                    <a:lumOff val="80000"/>
                  </a:schemeClr>
                </a:solidFill>
                <a:latin typeface="Consolas" panose="020B0609020204030204" pitchFamily="49" charset="0"/>
                <a:cs typeface="Consolas" panose="020B0609020204030204" pitchFamily="49" charset="0"/>
              </a:defRPr>
            </a:lvl1pPr>
          </a:lstStyle>
          <a:p>
            <a:pPr lvl="0"/>
            <a:r>
              <a:rPr lang="en-US" dirty="0" smtClean="0"/>
              <a:t>http://location</a:t>
            </a:r>
            <a:endParaRPr lang="en-US" dirty="0"/>
          </a:p>
        </p:txBody>
      </p:sp>
      <p:sp>
        <p:nvSpPr>
          <p:cNvPr id="34" name="TextBox 33"/>
          <p:cNvSpPr txBox="1"/>
          <p:nvPr/>
        </p:nvSpPr>
        <p:spPr>
          <a:xfrm>
            <a:off x="689547" y="3567659"/>
            <a:ext cx="1822807" cy="1218795"/>
          </a:xfrm>
          <a:prstGeom prst="rect">
            <a:avLst/>
          </a:prstGeom>
          <a:noFill/>
        </p:spPr>
        <p:txBody>
          <a:bodyPr wrap="none" lIns="137160" tIns="109728" rIns="137160" bIns="109728" rtlCol="0">
            <a:spAutoFit/>
          </a:bodyPr>
          <a:lstStyle/>
          <a:p>
            <a:pPr>
              <a:lnSpc>
                <a:spcPct val="90000"/>
              </a:lnSpc>
              <a:spcBef>
                <a:spcPts val="600"/>
              </a:spcBef>
            </a:pPr>
            <a:r>
              <a:rPr lang="en-US" sz="7200" dirty="0" smtClean="0">
                <a:solidFill>
                  <a:schemeClr val="bg1"/>
                </a:solidFill>
              </a:rPr>
              <a:t>LAB</a:t>
            </a:r>
          </a:p>
        </p:txBody>
      </p:sp>
      <p:sp>
        <p:nvSpPr>
          <p:cNvPr id="20" name="Title 1"/>
          <p:cNvSpPr>
            <a:spLocks noGrp="1"/>
          </p:cNvSpPr>
          <p:nvPr>
            <p:ph type="ctrTitle" hasCustomPrompt="1"/>
          </p:nvPr>
        </p:nvSpPr>
        <p:spPr>
          <a:xfrm>
            <a:off x="720342" y="736517"/>
            <a:ext cx="10751313" cy="2695311"/>
          </a:xfrm>
        </p:spPr>
        <p:txBody>
          <a:bodyPr anchor="b" anchorCtr="0">
            <a:noAutofit/>
          </a:bodyPr>
          <a:lstStyle>
            <a:lvl1pPr algn="l">
              <a:defRPr sz="7200">
                <a:solidFill>
                  <a:schemeClr val="bg1"/>
                </a:solidFill>
              </a:defRPr>
            </a:lvl1pPr>
          </a:lstStyle>
          <a:p>
            <a:r>
              <a:rPr lang="en-US" dirty="0" smtClean="0"/>
              <a:t>Click to edit title</a:t>
            </a:r>
            <a:endParaRPr lang="en-US" dirty="0"/>
          </a:p>
        </p:txBody>
      </p:sp>
    </p:spTree>
    <p:extLst>
      <p:ext uri="{BB962C8B-B14F-4D97-AF65-F5344CB8AC3E}">
        <p14:creationId xmlns:p14="http://schemas.microsoft.com/office/powerpoint/2010/main" val="220358403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Recoding">
    <p:spTree>
      <p:nvGrpSpPr>
        <p:cNvPr id="1" name=""/>
        <p:cNvGrpSpPr/>
        <p:nvPr/>
      </p:nvGrpSpPr>
      <p:grpSpPr>
        <a:xfrm>
          <a:off x="0" y="0"/>
          <a:ext cx="0" cy="0"/>
          <a:chOff x="0" y="0"/>
          <a:chExt cx="0" cy="0"/>
        </a:xfrm>
      </p:grpSpPr>
      <p:sp>
        <p:nvSpPr>
          <p:cNvPr id="3" name="Media Placeholder 2"/>
          <p:cNvSpPr>
            <a:spLocks noGrp="1"/>
          </p:cNvSpPr>
          <p:nvPr>
            <p:ph type="media" sz="quarter" idx="10"/>
          </p:nvPr>
        </p:nvSpPr>
        <p:spPr>
          <a:xfrm>
            <a:off x="0" y="0"/>
            <a:ext cx="12192000" cy="6858000"/>
          </a:xfrm>
        </p:spPr>
        <p:txBody>
          <a:bodyPr/>
          <a:lstStyle/>
          <a:p>
            <a:r>
              <a:rPr lang="en-US" smtClean="0"/>
              <a:t>Click icon to add media</a:t>
            </a:r>
            <a:endParaRPr lang="en-US"/>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977152" y="3813716"/>
            <a:ext cx="8237697" cy="2497874"/>
          </a:xfrm>
          <a:prstGeom prst="rect">
            <a:avLst/>
          </a:prstGeom>
        </p:spPr>
      </p:pic>
    </p:spTree>
    <p:extLst>
      <p:ext uri="{BB962C8B-B14F-4D97-AF65-F5344CB8AC3E}">
        <p14:creationId xmlns:p14="http://schemas.microsoft.com/office/powerpoint/2010/main" val="225687790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39" y="2948901"/>
            <a:ext cx="11637012" cy="960199"/>
          </a:xfrm>
        </p:spPr>
        <p:txBody>
          <a:bodyPr anchor="ctr" anchorCtr="0">
            <a:spAutoFit/>
          </a:bodyPr>
          <a:lstStyle>
            <a:lvl1pPr algn="l">
              <a:defRPr sz="5333">
                <a:solidFill>
                  <a:schemeClr val="bg1"/>
                </a:solidFill>
              </a:defRPr>
            </a:lvl1pPr>
          </a:lstStyle>
          <a:p>
            <a:r>
              <a:rPr lang="en-US" dirty="0" smtClean="0"/>
              <a:t>Click to edit title</a:t>
            </a:r>
            <a:endParaRPr lang="en-US" dirty="0"/>
          </a:p>
        </p:txBody>
      </p:sp>
      <p:grpSp>
        <p:nvGrpSpPr>
          <p:cNvPr id="3" name="Group 2"/>
          <p:cNvGrpSpPr/>
          <p:nvPr/>
        </p:nvGrpSpPr>
        <p:grpSpPr>
          <a:xfrm>
            <a:off x="9406400" y="5861707"/>
            <a:ext cx="2343449" cy="513900"/>
            <a:chOff x="3484562" y="4392613"/>
            <a:chExt cx="6862764" cy="1504950"/>
          </a:xfrm>
          <a:solidFill>
            <a:schemeClr val="bg1"/>
          </a:solidFill>
        </p:grpSpPr>
        <p:sp>
          <p:nvSpPr>
            <p:cNvPr id="4" name="Freeform 6"/>
            <p:cNvSpPr>
              <a:spLocks/>
            </p:cNvSpPr>
            <p:nvPr/>
          </p:nvSpPr>
          <p:spPr bwMode="auto">
            <a:xfrm>
              <a:off x="4151313" y="4392613"/>
              <a:ext cx="838200" cy="739775"/>
            </a:xfrm>
            <a:custGeom>
              <a:avLst/>
              <a:gdLst>
                <a:gd name="T0" fmla="*/ 0 w 528"/>
                <a:gd name="T1" fmla="*/ 466 h 466"/>
                <a:gd name="T2" fmla="*/ 528 w 528"/>
                <a:gd name="T3" fmla="*/ 466 h 466"/>
                <a:gd name="T4" fmla="*/ 528 w 528"/>
                <a:gd name="T5" fmla="*/ 0 h 466"/>
                <a:gd name="T6" fmla="*/ 0 w 528"/>
                <a:gd name="T7" fmla="*/ 74 h 466"/>
                <a:gd name="T8" fmla="*/ 0 w 528"/>
                <a:gd name="T9" fmla="*/ 466 h 466"/>
              </a:gdLst>
              <a:ahLst/>
              <a:cxnLst>
                <a:cxn ang="0">
                  <a:pos x="T0" y="T1"/>
                </a:cxn>
                <a:cxn ang="0">
                  <a:pos x="T2" y="T3"/>
                </a:cxn>
                <a:cxn ang="0">
                  <a:pos x="T4" y="T5"/>
                </a:cxn>
                <a:cxn ang="0">
                  <a:pos x="T6" y="T7"/>
                </a:cxn>
                <a:cxn ang="0">
                  <a:pos x="T8" y="T9"/>
                </a:cxn>
              </a:cxnLst>
              <a:rect l="0" t="0" r="r" b="b"/>
              <a:pathLst>
                <a:path w="528" h="466">
                  <a:moveTo>
                    <a:pt x="0" y="466"/>
                  </a:moveTo>
                  <a:lnTo>
                    <a:pt x="528" y="466"/>
                  </a:lnTo>
                  <a:lnTo>
                    <a:pt x="528" y="0"/>
                  </a:lnTo>
                  <a:lnTo>
                    <a:pt x="0" y="74"/>
                  </a:lnTo>
                  <a:lnTo>
                    <a:pt x="0" y="4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5" name="Freeform 7"/>
            <p:cNvSpPr>
              <a:spLocks/>
            </p:cNvSpPr>
            <p:nvPr/>
          </p:nvSpPr>
          <p:spPr bwMode="auto">
            <a:xfrm>
              <a:off x="3484562" y="4513263"/>
              <a:ext cx="642938" cy="619125"/>
            </a:xfrm>
            <a:custGeom>
              <a:avLst/>
              <a:gdLst>
                <a:gd name="T0" fmla="*/ 405 w 405"/>
                <a:gd name="T1" fmla="*/ 390 h 390"/>
                <a:gd name="T2" fmla="*/ 405 w 405"/>
                <a:gd name="T3" fmla="*/ 0 h 390"/>
                <a:gd name="T4" fmla="*/ 0 w 405"/>
                <a:gd name="T5" fmla="*/ 56 h 390"/>
                <a:gd name="T6" fmla="*/ 0 w 405"/>
                <a:gd name="T7" fmla="*/ 390 h 390"/>
                <a:gd name="T8" fmla="*/ 405 w 405"/>
                <a:gd name="T9" fmla="*/ 390 h 390"/>
              </a:gdLst>
              <a:ahLst/>
              <a:cxnLst>
                <a:cxn ang="0">
                  <a:pos x="T0" y="T1"/>
                </a:cxn>
                <a:cxn ang="0">
                  <a:pos x="T2" y="T3"/>
                </a:cxn>
                <a:cxn ang="0">
                  <a:pos x="T4" y="T5"/>
                </a:cxn>
                <a:cxn ang="0">
                  <a:pos x="T6" y="T7"/>
                </a:cxn>
                <a:cxn ang="0">
                  <a:pos x="T8" y="T9"/>
                </a:cxn>
              </a:cxnLst>
              <a:rect l="0" t="0" r="r" b="b"/>
              <a:pathLst>
                <a:path w="405" h="390">
                  <a:moveTo>
                    <a:pt x="405" y="390"/>
                  </a:moveTo>
                  <a:lnTo>
                    <a:pt x="405" y="0"/>
                  </a:lnTo>
                  <a:lnTo>
                    <a:pt x="0" y="56"/>
                  </a:lnTo>
                  <a:lnTo>
                    <a:pt x="0" y="390"/>
                  </a:lnTo>
                  <a:lnTo>
                    <a:pt x="405" y="39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6" name="Freeform 8"/>
            <p:cNvSpPr>
              <a:spLocks/>
            </p:cNvSpPr>
            <p:nvPr/>
          </p:nvSpPr>
          <p:spPr bwMode="auto">
            <a:xfrm>
              <a:off x="3484562" y="5157788"/>
              <a:ext cx="642938" cy="617538"/>
            </a:xfrm>
            <a:custGeom>
              <a:avLst/>
              <a:gdLst>
                <a:gd name="T0" fmla="*/ 405 w 405"/>
                <a:gd name="T1" fmla="*/ 0 h 389"/>
                <a:gd name="T2" fmla="*/ 0 w 405"/>
                <a:gd name="T3" fmla="*/ 0 h 389"/>
                <a:gd name="T4" fmla="*/ 0 w 405"/>
                <a:gd name="T5" fmla="*/ 333 h 389"/>
                <a:gd name="T6" fmla="*/ 405 w 405"/>
                <a:gd name="T7" fmla="*/ 389 h 389"/>
                <a:gd name="T8" fmla="*/ 405 w 405"/>
                <a:gd name="T9" fmla="*/ 0 h 389"/>
              </a:gdLst>
              <a:ahLst/>
              <a:cxnLst>
                <a:cxn ang="0">
                  <a:pos x="T0" y="T1"/>
                </a:cxn>
                <a:cxn ang="0">
                  <a:pos x="T2" y="T3"/>
                </a:cxn>
                <a:cxn ang="0">
                  <a:pos x="T4" y="T5"/>
                </a:cxn>
                <a:cxn ang="0">
                  <a:pos x="T6" y="T7"/>
                </a:cxn>
                <a:cxn ang="0">
                  <a:pos x="T8" y="T9"/>
                </a:cxn>
              </a:cxnLst>
              <a:rect l="0" t="0" r="r" b="b"/>
              <a:pathLst>
                <a:path w="405" h="389">
                  <a:moveTo>
                    <a:pt x="405" y="0"/>
                  </a:moveTo>
                  <a:lnTo>
                    <a:pt x="0" y="0"/>
                  </a:lnTo>
                  <a:lnTo>
                    <a:pt x="0" y="333"/>
                  </a:lnTo>
                  <a:lnTo>
                    <a:pt x="405" y="389"/>
                  </a:lnTo>
                  <a:lnTo>
                    <a:pt x="4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7" name="Freeform 9"/>
            <p:cNvSpPr>
              <a:spLocks/>
            </p:cNvSpPr>
            <p:nvPr/>
          </p:nvSpPr>
          <p:spPr bwMode="auto">
            <a:xfrm>
              <a:off x="4151313" y="5157788"/>
              <a:ext cx="838200" cy="739775"/>
            </a:xfrm>
            <a:custGeom>
              <a:avLst/>
              <a:gdLst>
                <a:gd name="T0" fmla="*/ 0 w 528"/>
                <a:gd name="T1" fmla="*/ 0 h 466"/>
                <a:gd name="T2" fmla="*/ 0 w 528"/>
                <a:gd name="T3" fmla="*/ 392 h 466"/>
                <a:gd name="T4" fmla="*/ 528 w 528"/>
                <a:gd name="T5" fmla="*/ 466 h 466"/>
                <a:gd name="T6" fmla="*/ 528 w 528"/>
                <a:gd name="T7" fmla="*/ 0 h 466"/>
                <a:gd name="T8" fmla="*/ 0 w 528"/>
                <a:gd name="T9" fmla="*/ 0 h 466"/>
              </a:gdLst>
              <a:ahLst/>
              <a:cxnLst>
                <a:cxn ang="0">
                  <a:pos x="T0" y="T1"/>
                </a:cxn>
                <a:cxn ang="0">
                  <a:pos x="T2" y="T3"/>
                </a:cxn>
                <a:cxn ang="0">
                  <a:pos x="T4" y="T5"/>
                </a:cxn>
                <a:cxn ang="0">
                  <a:pos x="T6" y="T7"/>
                </a:cxn>
                <a:cxn ang="0">
                  <a:pos x="T8" y="T9"/>
                </a:cxn>
              </a:cxnLst>
              <a:rect l="0" t="0" r="r" b="b"/>
              <a:pathLst>
                <a:path w="528" h="466">
                  <a:moveTo>
                    <a:pt x="0" y="0"/>
                  </a:moveTo>
                  <a:lnTo>
                    <a:pt x="0" y="392"/>
                  </a:lnTo>
                  <a:lnTo>
                    <a:pt x="528" y="466"/>
                  </a:lnTo>
                  <a:lnTo>
                    <a:pt x="52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8" name="Freeform 10"/>
            <p:cNvSpPr>
              <a:spLocks/>
            </p:cNvSpPr>
            <p:nvPr/>
          </p:nvSpPr>
          <p:spPr bwMode="auto">
            <a:xfrm>
              <a:off x="6681788" y="4673600"/>
              <a:ext cx="136525" cy="133350"/>
            </a:xfrm>
            <a:custGeom>
              <a:avLst/>
              <a:gdLst>
                <a:gd name="T0" fmla="*/ 78 w 78"/>
                <a:gd name="T1" fmla="*/ 38 h 77"/>
                <a:gd name="T2" fmla="*/ 66 w 78"/>
                <a:gd name="T3" fmla="*/ 66 h 77"/>
                <a:gd name="T4" fmla="*/ 39 w 78"/>
                <a:gd name="T5" fmla="*/ 77 h 77"/>
                <a:gd name="T6" fmla="*/ 11 w 78"/>
                <a:gd name="T7" fmla="*/ 66 h 77"/>
                <a:gd name="T8" fmla="*/ 0 w 78"/>
                <a:gd name="T9" fmla="*/ 38 h 77"/>
                <a:gd name="T10" fmla="*/ 11 w 78"/>
                <a:gd name="T11" fmla="*/ 11 h 77"/>
                <a:gd name="T12" fmla="*/ 39 w 78"/>
                <a:gd name="T13" fmla="*/ 0 h 77"/>
                <a:gd name="T14" fmla="*/ 67 w 78"/>
                <a:gd name="T15" fmla="*/ 11 h 77"/>
                <a:gd name="T16" fmla="*/ 78 w 78"/>
                <a:gd name="T17"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7">
                  <a:moveTo>
                    <a:pt x="78" y="38"/>
                  </a:moveTo>
                  <a:cubicBezTo>
                    <a:pt x="78" y="49"/>
                    <a:pt x="74" y="59"/>
                    <a:pt x="66" y="66"/>
                  </a:cubicBezTo>
                  <a:cubicBezTo>
                    <a:pt x="58" y="73"/>
                    <a:pt x="49" y="77"/>
                    <a:pt x="39" y="77"/>
                  </a:cubicBezTo>
                  <a:cubicBezTo>
                    <a:pt x="28" y="77"/>
                    <a:pt x="19" y="73"/>
                    <a:pt x="11" y="66"/>
                  </a:cubicBezTo>
                  <a:cubicBezTo>
                    <a:pt x="4" y="59"/>
                    <a:pt x="0" y="50"/>
                    <a:pt x="0" y="38"/>
                  </a:cubicBezTo>
                  <a:cubicBezTo>
                    <a:pt x="0" y="28"/>
                    <a:pt x="4" y="19"/>
                    <a:pt x="11" y="11"/>
                  </a:cubicBezTo>
                  <a:cubicBezTo>
                    <a:pt x="18" y="4"/>
                    <a:pt x="28" y="0"/>
                    <a:pt x="39" y="0"/>
                  </a:cubicBezTo>
                  <a:cubicBezTo>
                    <a:pt x="50" y="0"/>
                    <a:pt x="59" y="4"/>
                    <a:pt x="67" y="11"/>
                  </a:cubicBezTo>
                  <a:cubicBezTo>
                    <a:pt x="74" y="19"/>
                    <a:pt x="78" y="28"/>
                    <a:pt x="78"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9" name="Freeform 11"/>
            <p:cNvSpPr>
              <a:spLocks/>
            </p:cNvSpPr>
            <p:nvPr/>
          </p:nvSpPr>
          <p:spPr bwMode="auto">
            <a:xfrm>
              <a:off x="5440363" y="4692650"/>
              <a:ext cx="1173163" cy="903288"/>
            </a:xfrm>
            <a:custGeom>
              <a:avLst/>
              <a:gdLst>
                <a:gd name="T0" fmla="*/ 739 w 739"/>
                <a:gd name="T1" fmla="*/ 0 h 569"/>
                <a:gd name="T2" fmla="*/ 578 w 739"/>
                <a:gd name="T3" fmla="*/ 569 h 569"/>
                <a:gd name="T4" fmla="*/ 500 w 739"/>
                <a:gd name="T5" fmla="*/ 569 h 569"/>
                <a:gd name="T6" fmla="*/ 373 w 739"/>
                <a:gd name="T7" fmla="*/ 118 h 569"/>
                <a:gd name="T8" fmla="*/ 372 w 739"/>
                <a:gd name="T9" fmla="*/ 118 h 569"/>
                <a:gd name="T10" fmla="*/ 244 w 739"/>
                <a:gd name="T11" fmla="*/ 569 h 569"/>
                <a:gd name="T12" fmla="*/ 167 w 739"/>
                <a:gd name="T13" fmla="*/ 569 h 569"/>
                <a:gd name="T14" fmla="*/ 0 w 739"/>
                <a:gd name="T15" fmla="*/ 0 h 569"/>
                <a:gd name="T16" fmla="*/ 73 w 739"/>
                <a:gd name="T17" fmla="*/ 0 h 569"/>
                <a:gd name="T18" fmla="*/ 205 w 739"/>
                <a:gd name="T19" fmla="*/ 475 h 569"/>
                <a:gd name="T20" fmla="*/ 207 w 739"/>
                <a:gd name="T21" fmla="*/ 475 h 569"/>
                <a:gd name="T22" fmla="*/ 344 w 739"/>
                <a:gd name="T23" fmla="*/ 0 h 569"/>
                <a:gd name="T24" fmla="*/ 408 w 739"/>
                <a:gd name="T25" fmla="*/ 0 h 569"/>
                <a:gd name="T26" fmla="*/ 538 w 739"/>
                <a:gd name="T27" fmla="*/ 477 h 569"/>
                <a:gd name="T28" fmla="*/ 541 w 739"/>
                <a:gd name="T29" fmla="*/ 477 h 569"/>
                <a:gd name="T30" fmla="*/ 667 w 739"/>
                <a:gd name="T31" fmla="*/ 0 h 569"/>
                <a:gd name="T32" fmla="*/ 739 w 739"/>
                <a:gd name="T33"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39" h="569">
                  <a:moveTo>
                    <a:pt x="739" y="0"/>
                  </a:moveTo>
                  <a:lnTo>
                    <a:pt x="578" y="569"/>
                  </a:lnTo>
                  <a:lnTo>
                    <a:pt x="500" y="569"/>
                  </a:lnTo>
                  <a:lnTo>
                    <a:pt x="373" y="118"/>
                  </a:lnTo>
                  <a:lnTo>
                    <a:pt x="372" y="118"/>
                  </a:lnTo>
                  <a:lnTo>
                    <a:pt x="244" y="569"/>
                  </a:lnTo>
                  <a:lnTo>
                    <a:pt x="167" y="569"/>
                  </a:lnTo>
                  <a:lnTo>
                    <a:pt x="0" y="0"/>
                  </a:lnTo>
                  <a:lnTo>
                    <a:pt x="73" y="0"/>
                  </a:lnTo>
                  <a:lnTo>
                    <a:pt x="205" y="475"/>
                  </a:lnTo>
                  <a:lnTo>
                    <a:pt x="207" y="475"/>
                  </a:lnTo>
                  <a:lnTo>
                    <a:pt x="344" y="0"/>
                  </a:lnTo>
                  <a:lnTo>
                    <a:pt x="408" y="0"/>
                  </a:lnTo>
                  <a:lnTo>
                    <a:pt x="538" y="477"/>
                  </a:lnTo>
                  <a:lnTo>
                    <a:pt x="541" y="477"/>
                  </a:lnTo>
                  <a:lnTo>
                    <a:pt x="667" y="0"/>
                  </a:lnTo>
                  <a:lnTo>
                    <a:pt x="73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0" name="Rectangle 12"/>
            <p:cNvSpPr>
              <a:spLocks noChangeArrowheads="1"/>
            </p:cNvSpPr>
            <p:nvPr/>
          </p:nvSpPr>
          <p:spPr bwMode="auto">
            <a:xfrm>
              <a:off x="6699250" y="4949825"/>
              <a:ext cx="103188" cy="646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1" name="Freeform 13"/>
            <p:cNvSpPr>
              <a:spLocks/>
            </p:cNvSpPr>
            <p:nvPr/>
          </p:nvSpPr>
          <p:spPr bwMode="auto">
            <a:xfrm>
              <a:off x="6956425" y="4933950"/>
              <a:ext cx="536575" cy="661988"/>
            </a:xfrm>
            <a:custGeom>
              <a:avLst/>
              <a:gdLst>
                <a:gd name="T0" fmla="*/ 308 w 308"/>
                <a:gd name="T1" fmla="*/ 380 h 380"/>
                <a:gd name="T2" fmla="*/ 249 w 308"/>
                <a:gd name="T3" fmla="*/ 380 h 380"/>
                <a:gd name="T4" fmla="*/ 249 w 308"/>
                <a:gd name="T5" fmla="*/ 169 h 380"/>
                <a:gd name="T6" fmla="*/ 163 w 308"/>
                <a:gd name="T7" fmla="*/ 51 h 380"/>
                <a:gd name="T8" fmla="*/ 89 w 308"/>
                <a:gd name="T9" fmla="*/ 84 h 380"/>
                <a:gd name="T10" fmla="*/ 60 w 308"/>
                <a:gd name="T11" fmla="*/ 169 h 380"/>
                <a:gd name="T12" fmla="*/ 60 w 308"/>
                <a:gd name="T13" fmla="*/ 380 h 380"/>
                <a:gd name="T14" fmla="*/ 0 w 308"/>
                <a:gd name="T15" fmla="*/ 380 h 380"/>
                <a:gd name="T16" fmla="*/ 0 w 308"/>
                <a:gd name="T17" fmla="*/ 9 h 380"/>
                <a:gd name="T18" fmla="*/ 60 w 308"/>
                <a:gd name="T19" fmla="*/ 9 h 380"/>
                <a:gd name="T20" fmla="*/ 60 w 308"/>
                <a:gd name="T21" fmla="*/ 71 h 380"/>
                <a:gd name="T22" fmla="*/ 61 w 308"/>
                <a:gd name="T23" fmla="*/ 71 h 380"/>
                <a:gd name="T24" fmla="*/ 183 w 308"/>
                <a:gd name="T25" fmla="*/ 0 h 380"/>
                <a:gd name="T26" fmla="*/ 276 w 308"/>
                <a:gd name="T27" fmla="*/ 40 h 380"/>
                <a:gd name="T28" fmla="*/ 308 w 308"/>
                <a:gd name="T29" fmla="*/ 153 h 380"/>
                <a:gd name="T30" fmla="*/ 308 w 308"/>
                <a:gd name="T3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380">
                  <a:moveTo>
                    <a:pt x="308" y="380"/>
                  </a:moveTo>
                  <a:cubicBezTo>
                    <a:pt x="249" y="380"/>
                    <a:pt x="249" y="380"/>
                    <a:pt x="249" y="380"/>
                  </a:cubicBezTo>
                  <a:cubicBezTo>
                    <a:pt x="249" y="169"/>
                    <a:pt x="249" y="169"/>
                    <a:pt x="249" y="169"/>
                  </a:cubicBezTo>
                  <a:cubicBezTo>
                    <a:pt x="249" y="90"/>
                    <a:pt x="220" y="51"/>
                    <a:pt x="163" y="51"/>
                  </a:cubicBezTo>
                  <a:cubicBezTo>
                    <a:pt x="133" y="51"/>
                    <a:pt x="109" y="62"/>
                    <a:pt x="89" y="84"/>
                  </a:cubicBezTo>
                  <a:cubicBezTo>
                    <a:pt x="70" y="106"/>
                    <a:pt x="60" y="134"/>
                    <a:pt x="60" y="169"/>
                  </a:cubicBezTo>
                  <a:cubicBezTo>
                    <a:pt x="60" y="380"/>
                    <a:pt x="60" y="380"/>
                    <a:pt x="60" y="380"/>
                  </a:cubicBezTo>
                  <a:cubicBezTo>
                    <a:pt x="0" y="380"/>
                    <a:pt x="0" y="380"/>
                    <a:pt x="0" y="380"/>
                  </a:cubicBezTo>
                  <a:cubicBezTo>
                    <a:pt x="0" y="9"/>
                    <a:pt x="0" y="9"/>
                    <a:pt x="0" y="9"/>
                  </a:cubicBezTo>
                  <a:cubicBezTo>
                    <a:pt x="60" y="9"/>
                    <a:pt x="60" y="9"/>
                    <a:pt x="60" y="9"/>
                  </a:cubicBezTo>
                  <a:cubicBezTo>
                    <a:pt x="60" y="71"/>
                    <a:pt x="60" y="71"/>
                    <a:pt x="60" y="71"/>
                  </a:cubicBezTo>
                  <a:cubicBezTo>
                    <a:pt x="61" y="71"/>
                    <a:pt x="61" y="71"/>
                    <a:pt x="61" y="71"/>
                  </a:cubicBezTo>
                  <a:cubicBezTo>
                    <a:pt x="89" y="24"/>
                    <a:pt x="129" y="0"/>
                    <a:pt x="183" y="0"/>
                  </a:cubicBezTo>
                  <a:cubicBezTo>
                    <a:pt x="224" y="0"/>
                    <a:pt x="255" y="14"/>
                    <a:pt x="276" y="40"/>
                  </a:cubicBezTo>
                  <a:cubicBezTo>
                    <a:pt x="297" y="67"/>
                    <a:pt x="308" y="104"/>
                    <a:pt x="308" y="153"/>
                  </a:cubicBezTo>
                  <a:lnTo>
                    <a:pt x="308" y="3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2" name="Freeform 14"/>
            <p:cNvSpPr>
              <a:spLocks noEditPoints="1"/>
            </p:cNvSpPr>
            <p:nvPr/>
          </p:nvSpPr>
          <p:spPr bwMode="auto">
            <a:xfrm>
              <a:off x="7610475" y="4640263"/>
              <a:ext cx="595313" cy="971550"/>
            </a:xfrm>
            <a:custGeom>
              <a:avLst/>
              <a:gdLst>
                <a:gd name="T0" fmla="*/ 342 w 342"/>
                <a:gd name="T1" fmla="*/ 549 h 558"/>
                <a:gd name="T2" fmla="*/ 283 w 342"/>
                <a:gd name="T3" fmla="*/ 549 h 558"/>
                <a:gd name="T4" fmla="*/ 283 w 342"/>
                <a:gd name="T5" fmla="*/ 486 h 558"/>
                <a:gd name="T6" fmla="*/ 281 w 342"/>
                <a:gd name="T7" fmla="*/ 486 h 558"/>
                <a:gd name="T8" fmla="*/ 154 w 342"/>
                <a:gd name="T9" fmla="*/ 558 h 558"/>
                <a:gd name="T10" fmla="*/ 42 w 342"/>
                <a:gd name="T11" fmla="*/ 508 h 558"/>
                <a:gd name="T12" fmla="*/ 0 w 342"/>
                <a:gd name="T13" fmla="*/ 373 h 558"/>
                <a:gd name="T14" fmla="*/ 46 w 342"/>
                <a:gd name="T15" fmla="*/ 225 h 558"/>
                <a:gd name="T16" fmla="*/ 170 w 342"/>
                <a:gd name="T17" fmla="*/ 169 h 558"/>
                <a:gd name="T18" fmla="*/ 281 w 342"/>
                <a:gd name="T19" fmla="*/ 229 h 558"/>
                <a:gd name="T20" fmla="*/ 283 w 342"/>
                <a:gd name="T21" fmla="*/ 229 h 558"/>
                <a:gd name="T22" fmla="*/ 283 w 342"/>
                <a:gd name="T23" fmla="*/ 0 h 558"/>
                <a:gd name="T24" fmla="*/ 342 w 342"/>
                <a:gd name="T25" fmla="*/ 0 h 558"/>
                <a:gd name="T26" fmla="*/ 342 w 342"/>
                <a:gd name="T27" fmla="*/ 549 h 558"/>
                <a:gd name="T28" fmla="*/ 283 w 342"/>
                <a:gd name="T29" fmla="*/ 381 h 558"/>
                <a:gd name="T30" fmla="*/ 283 w 342"/>
                <a:gd name="T31" fmla="*/ 327 h 558"/>
                <a:gd name="T32" fmla="*/ 252 w 342"/>
                <a:gd name="T33" fmla="*/ 250 h 558"/>
                <a:gd name="T34" fmla="*/ 178 w 342"/>
                <a:gd name="T35" fmla="*/ 220 h 558"/>
                <a:gd name="T36" fmla="*/ 93 w 342"/>
                <a:gd name="T37" fmla="*/ 260 h 558"/>
                <a:gd name="T38" fmla="*/ 61 w 342"/>
                <a:gd name="T39" fmla="*/ 369 h 558"/>
                <a:gd name="T40" fmla="*/ 91 w 342"/>
                <a:gd name="T41" fmla="*/ 470 h 558"/>
                <a:gd name="T42" fmla="*/ 171 w 342"/>
                <a:gd name="T43" fmla="*/ 507 h 558"/>
                <a:gd name="T44" fmla="*/ 251 w 342"/>
                <a:gd name="T45" fmla="*/ 472 h 558"/>
                <a:gd name="T46" fmla="*/ 283 w 342"/>
                <a:gd name="T47" fmla="*/ 381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2" h="558">
                  <a:moveTo>
                    <a:pt x="342" y="549"/>
                  </a:moveTo>
                  <a:cubicBezTo>
                    <a:pt x="283" y="549"/>
                    <a:pt x="283" y="549"/>
                    <a:pt x="283" y="549"/>
                  </a:cubicBezTo>
                  <a:cubicBezTo>
                    <a:pt x="283" y="486"/>
                    <a:pt x="283" y="486"/>
                    <a:pt x="283" y="486"/>
                  </a:cubicBezTo>
                  <a:cubicBezTo>
                    <a:pt x="281" y="486"/>
                    <a:pt x="281" y="486"/>
                    <a:pt x="281" y="486"/>
                  </a:cubicBezTo>
                  <a:cubicBezTo>
                    <a:pt x="254" y="534"/>
                    <a:pt x="211" y="558"/>
                    <a:pt x="154" y="558"/>
                  </a:cubicBezTo>
                  <a:cubicBezTo>
                    <a:pt x="107" y="558"/>
                    <a:pt x="70" y="541"/>
                    <a:pt x="42" y="508"/>
                  </a:cubicBezTo>
                  <a:cubicBezTo>
                    <a:pt x="14" y="474"/>
                    <a:pt x="0" y="429"/>
                    <a:pt x="0" y="373"/>
                  </a:cubicBezTo>
                  <a:cubicBezTo>
                    <a:pt x="0" y="311"/>
                    <a:pt x="16" y="262"/>
                    <a:pt x="46" y="225"/>
                  </a:cubicBezTo>
                  <a:cubicBezTo>
                    <a:pt x="77" y="188"/>
                    <a:pt x="118" y="169"/>
                    <a:pt x="170" y="169"/>
                  </a:cubicBezTo>
                  <a:cubicBezTo>
                    <a:pt x="221" y="169"/>
                    <a:pt x="258" y="189"/>
                    <a:pt x="281" y="229"/>
                  </a:cubicBezTo>
                  <a:cubicBezTo>
                    <a:pt x="283" y="229"/>
                    <a:pt x="283" y="229"/>
                    <a:pt x="283" y="229"/>
                  </a:cubicBezTo>
                  <a:cubicBezTo>
                    <a:pt x="283" y="0"/>
                    <a:pt x="283" y="0"/>
                    <a:pt x="283" y="0"/>
                  </a:cubicBezTo>
                  <a:cubicBezTo>
                    <a:pt x="342" y="0"/>
                    <a:pt x="342" y="0"/>
                    <a:pt x="342" y="0"/>
                  </a:cubicBezTo>
                  <a:lnTo>
                    <a:pt x="342" y="549"/>
                  </a:lnTo>
                  <a:close/>
                  <a:moveTo>
                    <a:pt x="283" y="381"/>
                  </a:moveTo>
                  <a:cubicBezTo>
                    <a:pt x="283" y="327"/>
                    <a:pt x="283" y="327"/>
                    <a:pt x="283" y="327"/>
                  </a:cubicBezTo>
                  <a:cubicBezTo>
                    <a:pt x="283" y="296"/>
                    <a:pt x="272" y="271"/>
                    <a:pt x="252" y="250"/>
                  </a:cubicBezTo>
                  <a:cubicBezTo>
                    <a:pt x="232" y="230"/>
                    <a:pt x="207" y="220"/>
                    <a:pt x="178" y="220"/>
                  </a:cubicBezTo>
                  <a:cubicBezTo>
                    <a:pt x="142" y="220"/>
                    <a:pt x="114" y="233"/>
                    <a:pt x="93" y="260"/>
                  </a:cubicBezTo>
                  <a:cubicBezTo>
                    <a:pt x="72" y="286"/>
                    <a:pt x="61" y="323"/>
                    <a:pt x="61" y="369"/>
                  </a:cubicBezTo>
                  <a:cubicBezTo>
                    <a:pt x="61" y="412"/>
                    <a:pt x="71" y="446"/>
                    <a:pt x="91" y="470"/>
                  </a:cubicBezTo>
                  <a:cubicBezTo>
                    <a:pt x="111" y="495"/>
                    <a:pt x="137" y="507"/>
                    <a:pt x="171" y="507"/>
                  </a:cubicBezTo>
                  <a:cubicBezTo>
                    <a:pt x="203" y="507"/>
                    <a:pt x="230" y="496"/>
                    <a:pt x="251" y="472"/>
                  </a:cubicBezTo>
                  <a:cubicBezTo>
                    <a:pt x="272" y="448"/>
                    <a:pt x="283" y="418"/>
                    <a:pt x="283" y="3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3" name="Freeform 15"/>
            <p:cNvSpPr>
              <a:spLocks noEditPoints="1"/>
            </p:cNvSpPr>
            <p:nvPr/>
          </p:nvSpPr>
          <p:spPr bwMode="auto">
            <a:xfrm>
              <a:off x="8337550" y="4933950"/>
              <a:ext cx="635000" cy="677863"/>
            </a:xfrm>
            <a:custGeom>
              <a:avLst/>
              <a:gdLst>
                <a:gd name="T0" fmla="*/ 364 w 364"/>
                <a:gd name="T1" fmla="*/ 193 h 389"/>
                <a:gd name="T2" fmla="*/ 314 w 364"/>
                <a:gd name="T3" fmla="*/ 335 h 389"/>
                <a:gd name="T4" fmla="*/ 180 w 364"/>
                <a:gd name="T5" fmla="*/ 389 h 389"/>
                <a:gd name="T6" fmla="*/ 49 w 364"/>
                <a:gd name="T7" fmla="*/ 337 h 389"/>
                <a:gd name="T8" fmla="*/ 0 w 364"/>
                <a:gd name="T9" fmla="*/ 199 h 389"/>
                <a:gd name="T10" fmla="*/ 50 w 364"/>
                <a:gd name="T11" fmla="*/ 54 h 389"/>
                <a:gd name="T12" fmla="*/ 188 w 364"/>
                <a:gd name="T13" fmla="*/ 0 h 389"/>
                <a:gd name="T14" fmla="*/ 318 w 364"/>
                <a:gd name="T15" fmla="*/ 52 h 389"/>
                <a:gd name="T16" fmla="*/ 364 w 364"/>
                <a:gd name="T17" fmla="*/ 193 h 389"/>
                <a:gd name="T18" fmla="*/ 303 w 364"/>
                <a:gd name="T19" fmla="*/ 195 h 389"/>
                <a:gd name="T20" fmla="*/ 273 w 364"/>
                <a:gd name="T21" fmla="*/ 88 h 389"/>
                <a:gd name="T22" fmla="*/ 184 w 364"/>
                <a:gd name="T23" fmla="*/ 51 h 389"/>
                <a:gd name="T24" fmla="*/ 94 w 364"/>
                <a:gd name="T25" fmla="*/ 89 h 389"/>
                <a:gd name="T26" fmla="*/ 60 w 364"/>
                <a:gd name="T27" fmla="*/ 197 h 389"/>
                <a:gd name="T28" fmla="*/ 94 w 364"/>
                <a:gd name="T29" fmla="*/ 301 h 389"/>
                <a:gd name="T30" fmla="*/ 184 w 364"/>
                <a:gd name="T31" fmla="*/ 338 h 389"/>
                <a:gd name="T32" fmla="*/ 273 w 364"/>
                <a:gd name="T33" fmla="*/ 301 h 389"/>
                <a:gd name="T34" fmla="*/ 303 w 364"/>
                <a:gd name="T35" fmla="*/ 195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4" h="389">
                  <a:moveTo>
                    <a:pt x="364" y="193"/>
                  </a:moveTo>
                  <a:cubicBezTo>
                    <a:pt x="364" y="252"/>
                    <a:pt x="348" y="299"/>
                    <a:pt x="314" y="335"/>
                  </a:cubicBezTo>
                  <a:cubicBezTo>
                    <a:pt x="281" y="371"/>
                    <a:pt x="236" y="389"/>
                    <a:pt x="180" y="389"/>
                  </a:cubicBezTo>
                  <a:cubicBezTo>
                    <a:pt x="125" y="389"/>
                    <a:pt x="81" y="372"/>
                    <a:pt x="49" y="337"/>
                  </a:cubicBezTo>
                  <a:cubicBezTo>
                    <a:pt x="16" y="302"/>
                    <a:pt x="0" y="256"/>
                    <a:pt x="0" y="199"/>
                  </a:cubicBezTo>
                  <a:cubicBezTo>
                    <a:pt x="0" y="138"/>
                    <a:pt x="16" y="89"/>
                    <a:pt x="50" y="54"/>
                  </a:cubicBezTo>
                  <a:cubicBezTo>
                    <a:pt x="83" y="18"/>
                    <a:pt x="130" y="0"/>
                    <a:pt x="188" y="0"/>
                  </a:cubicBezTo>
                  <a:cubicBezTo>
                    <a:pt x="243" y="0"/>
                    <a:pt x="286" y="18"/>
                    <a:pt x="318" y="52"/>
                  </a:cubicBezTo>
                  <a:cubicBezTo>
                    <a:pt x="349" y="86"/>
                    <a:pt x="364" y="133"/>
                    <a:pt x="364" y="193"/>
                  </a:cubicBezTo>
                  <a:close/>
                  <a:moveTo>
                    <a:pt x="303" y="195"/>
                  </a:moveTo>
                  <a:cubicBezTo>
                    <a:pt x="303" y="149"/>
                    <a:pt x="293" y="113"/>
                    <a:pt x="273" y="88"/>
                  </a:cubicBezTo>
                  <a:cubicBezTo>
                    <a:pt x="252" y="63"/>
                    <a:pt x="222" y="51"/>
                    <a:pt x="184" y="51"/>
                  </a:cubicBezTo>
                  <a:cubicBezTo>
                    <a:pt x="146" y="51"/>
                    <a:pt x="116" y="64"/>
                    <a:pt x="94" y="89"/>
                  </a:cubicBezTo>
                  <a:cubicBezTo>
                    <a:pt x="71" y="115"/>
                    <a:pt x="60" y="151"/>
                    <a:pt x="60" y="197"/>
                  </a:cubicBezTo>
                  <a:cubicBezTo>
                    <a:pt x="60" y="241"/>
                    <a:pt x="71" y="276"/>
                    <a:pt x="94" y="301"/>
                  </a:cubicBezTo>
                  <a:cubicBezTo>
                    <a:pt x="116" y="326"/>
                    <a:pt x="146" y="338"/>
                    <a:pt x="184" y="338"/>
                  </a:cubicBezTo>
                  <a:cubicBezTo>
                    <a:pt x="223" y="338"/>
                    <a:pt x="252" y="326"/>
                    <a:pt x="273" y="301"/>
                  </a:cubicBezTo>
                  <a:cubicBezTo>
                    <a:pt x="293" y="277"/>
                    <a:pt x="303" y="241"/>
                    <a:pt x="303" y="19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4" name="Freeform 16"/>
            <p:cNvSpPr>
              <a:spLocks/>
            </p:cNvSpPr>
            <p:nvPr/>
          </p:nvSpPr>
          <p:spPr bwMode="auto">
            <a:xfrm>
              <a:off x="9009063" y="4949825"/>
              <a:ext cx="901700" cy="646113"/>
            </a:xfrm>
            <a:custGeom>
              <a:avLst/>
              <a:gdLst>
                <a:gd name="T0" fmla="*/ 568 w 568"/>
                <a:gd name="T1" fmla="*/ 0 h 407"/>
                <a:gd name="T2" fmla="*/ 446 w 568"/>
                <a:gd name="T3" fmla="*/ 407 h 407"/>
                <a:gd name="T4" fmla="*/ 378 w 568"/>
                <a:gd name="T5" fmla="*/ 407 h 407"/>
                <a:gd name="T6" fmla="*/ 288 w 568"/>
                <a:gd name="T7" fmla="*/ 91 h 407"/>
                <a:gd name="T8" fmla="*/ 286 w 568"/>
                <a:gd name="T9" fmla="*/ 91 h 407"/>
                <a:gd name="T10" fmla="*/ 187 w 568"/>
                <a:gd name="T11" fmla="*/ 407 h 407"/>
                <a:gd name="T12" fmla="*/ 122 w 568"/>
                <a:gd name="T13" fmla="*/ 407 h 407"/>
                <a:gd name="T14" fmla="*/ 0 w 568"/>
                <a:gd name="T15" fmla="*/ 0 h 407"/>
                <a:gd name="T16" fmla="*/ 68 w 568"/>
                <a:gd name="T17" fmla="*/ 0 h 407"/>
                <a:gd name="T18" fmla="*/ 158 w 568"/>
                <a:gd name="T19" fmla="*/ 328 h 407"/>
                <a:gd name="T20" fmla="*/ 161 w 568"/>
                <a:gd name="T21" fmla="*/ 328 h 407"/>
                <a:gd name="T22" fmla="*/ 262 w 568"/>
                <a:gd name="T23" fmla="*/ 0 h 407"/>
                <a:gd name="T24" fmla="*/ 321 w 568"/>
                <a:gd name="T25" fmla="*/ 0 h 407"/>
                <a:gd name="T26" fmla="*/ 411 w 568"/>
                <a:gd name="T27" fmla="*/ 328 h 407"/>
                <a:gd name="T28" fmla="*/ 414 w 568"/>
                <a:gd name="T29" fmla="*/ 328 h 407"/>
                <a:gd name="T30" fmla="*/ 503 w 568"/>
                <a:gd name="T31" fmla="*/ 0 h 407"/>
                <a:gd name="T32" fmla="*/ 568 w 568"/>
                <a:gd name="T3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8" h="407">
                  <a:moveTo>
                    <a:pt x="568" y="0"/>
                  </a:moveTo>
                  <a:lnTo>
                    <a:pt x="446" y="407"/>
                  </a:lnTo>
                  <a:lnTo>
                    <a:pt x="378" y="407"/>
                  </a:lnTo>
                  <a:lnTo>
                    <a:pt x="288" y="91"/>
                  </a:lnTo>
                  <a:lnTo>
                    <a:pt x="286" y="91"/>
                  </a:lnTo>
                  <a:lnTo>
                    <a:pt x="187" y="407"/>
                  </a:lnTo>
                  <a:lnTo>
                    <a:pt x="122" y="407"/>
                  </a:lnTo>
                  <a:lnTo>
                    <a:pt x="0" y="0"/>
                  </a:lnTo>
                  <a:lnTo>
                    <a:pt x="68" y="0"/>
                  </a:lnTo>
                  <a:lnTo>
                    <a:pt x="158" y="328"/>
                  </a:lnTo>
                  <a:lnTo>
                    <a:pt x="161" y="328"/>
                  </a:lnTo>
                  <a:lnTo>
                    <a:pt x="262" y="0"/>
                  </a:lnTo>
                  <a:lnTo>
                    <a:pt x="321" y="0"/>
                  </a:lnTo>
                  <a:lnTo>
                    <a:pt x="411" y="328"/>
                  </a:lnTo>
                  <a:lnTo>
                    <a:pt x="414" y="328"/>
                  </a:lnTo>
                  <a:lnTo>
                    <a:pt x="503" y="0"/>
                  </a:lnTo>
                  <a:lnTo>
                    <a:pt x="56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sp>
          <p:nvSpPr>
            <p:cNvPr id="15" name="Freeform 17"/>
            <p:cNvSpPr>
              <a:spLocks/>
            </p:cNvSpPr>
            <p:nvPr/>
          </p:nvSpPr>
          <p:spPr bwMode="auto">
            <a:xfrm>
              <a:off x="9952038" y="4933950"/>
              <a:ext cx="395288" cy="677863"/>
            </a:xfrm>
            <a:custGeom>
              <a:avLst/>
              <a:gdLst>
                <a:gd name="T0" fmla="*/ 227 w 227"/>
                <a:gd name="T1" fmla="*/ 281 h 389"/>
                <a:gd name="T2" fmla="*/ 190 w 227"/>
                <a:gd name="T3" fmla="*/ 359 h 389"/>
                <a:gd name="T4" fmla="*/ 92 w 227"/>
                <a:gd name="T5" fmla="*/ 389 h 389"/>
                <a:gd name="T6" fmla="*/ 0 w 227"/>
                <a:gd name="T7" fmla="*/ 367 h 389"/>
                <a:gd name="T8" fmla="*/ 0 w 227"/>
                <a:gd name="T9" fmla="*/ 303 h 389"/>
                <a:gd name="T10" fmla="*/ 96 w 227"/>
                <a:gd name="T11" fmla="*/ 338 h 389"/>
                <a:gd name="T12" fmla="*/ 167 w 227"/>
                <a:gd name="T13" fmla="*/ 287 h 389"/>
                <a:gd name="T14" fmla="*/ 153 w 227"/>
                <a:gd name="T15" fmla="*/ 252 h 389"/>
                <a:gd name="T16" fmla="*/ 90 w 227"/>
                <a:gd name="T17" fmla="*/ 217 h 389"/>
                <a:gd name="T18" fmla="*/ 21 w 227"/>
                <a:gd name="T19" fmla="*/ 172 h 389"/>
                <a:gd name="T20" fmla="*/ 1 w 227"/>
                <a:gd name="T21" fmla="*/ 108 h 389"/>
                <a:gd name="T22" fmla="*/ 37 w 227"/>
                <a:gd name="T23" fmla="*/ 31 h 389"/>
                <a:gd name="T24" fmla="*/ 131 w 227"/>
                <a:gd name="T25" fmla="*/ 0 h 389"/>
                <a:gd name="T26" fmla="*/ 210 w 227"/>
                <a:gd name="T27" fmla="*/ 18 h 389"/>
                <a:gd name="T28" fmla="*/ 210 w 227"/>
                <a:gd name="T29" fmla="*/ 77 h 389"/>
                <a:gd name="T30" fmla="*/ 126 w 227"/>
                <a:gd name="T31" fmla="*/ 51 h 389"/>
                <a:gd name="T32" fmla="*/ 79 w 227"/>
                <a:gd name="T33" fmla="*/ 66 h 389"/>
                <a:gd name="T34" fmla="*/ 61 w 227"/>
                <a:gd name="T35" fmla="*/ 103 h 389"/>
                <a:gd name="T36" fmla="*/ 75 w 227"/>
                <a:gd name="T37" fmla="*/ 141 h 389"/>
                <a:gd name="T38" fmla="*/ 132 w 227"/>
                <a:gd name="T39" fmla="*/ 172 h 389"/>
                <a:gd name="T40" fmla="*/ 206 w 227"/>
                <a:gd name="T41" fmla="*/ 219 h 389"/>
                <a:gd name="T42" fmla="*/ 227 w 227"/>
                <a:gd name="T43" fmla="*/ 281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7" h="389">
                  <a:moveTo>
                    <a:pt x="227" y="281"/>
                  </a:moveTo>
                  <a:cubicBezTo>
                    <a:pt x="227" y="313"/>
                    <a:pt x="215" y="339"/>
                    <a:pt x="190" y="359"/>
                  </a:cubicBezTo>
                  <a:cubicBezTo>
                    <a:pt x="166" y="379"/>
                    <a:pt x="133" y="389"/>
                    <a:pt x="92" y="389"/>
                  </a:cubicBezTo>
                  <a:cubicBezTo>
                    <a:pt x="57" y="389"/>
                    <a:pt x="26" y="382"/>
                    <a:pt x="0" y="367"/>
                  </a:cubicBezTo>
                  <a:cubicBezTo>
                    <a:pt x="0" y="303"/>
                    <a:pt x="0" y="303"/>
                    <a:pt x="0" y="303"/>
                  </a:cubicBezTo>
                  <a:cubicBezTo>
                    <a:pt x="29" y="327"/>
                    <a:pt x="61" y="338"/>
                    <a:pt x="96" y="338"/>
                  </a:cubicBezTo>
                  <a:cubicBezTo>
                    <a:pt x="143" y="338"/>
                    <a:pt x="167" y="321"/>
                    <a:pt x="167" y="287"/>
                  </a:cubicBezTo>
                  <a:cubicBezTo>
                    <a:pt x="167" y="273"/>
                    <a:pt x="162" y="261"/>
                    <a:pt x="153" y="252"/>
                  </a:cubicBezTo>
                  <a:cubicBezTo>
                    <a:pt x="144" y="244"/>
                    <a:pt x="123" y="232"/>
                    <a:pt x="90" y="217"/>
                  </a:cubicBezTo>
                  <a:cubicBezTo>
                    <a:pt x="58" y="203"/>
                    <a:pt x="34" y="188"/>
                    <a:pt x="21" y="172"/>
                  </a:cubicBezTo>
                  <a:cubicBezTo>
                    <a:pt x="7" y="156"/>
                    <a:pt x="1" y="134"/>
                    <a:pt x="1" y="108"/>
                  </a:cubicBezTo>
                  <a:cubicBezTo>
                    <a:pt x="1" y="77"/>
                    <a:pt x="13" y="52"/>
                    <a:pt x="37" y="31"/>
                  </a:cubicBezTo>
                  <a:cubicBezTo>
                    <a:pt x="62" y="11"/>
                    <a:pt x="93" y="0"/>
                    <a:pt x="131" y="0"/>
                  </a:cubicBezTo>
                  <a:cubicBezTo>
                    <a:pt x="160" y="0"/>
                    <a:pt x="187" y="6"/>
                    <a:pt x="210" y="18"/>
                  </a:cubicBezTo>
                  <a:cubicBezTo>
                    <a:pt x="210" y="77"/>
                    <a:pt x="210" y="77"/>
                    <a:pt x="210" y="77"/>
                  </a:cubicBezTo>
                  <a:cubicBezTo>
                    <a:pt x="186" y="60"/>
                    <a:pt x="158" y="51"/>
                    <a:pt x="126" y="51"/>
                  </a:cubicBezTo>
                  <a:cubicBezTo>
                    <a:pt x="107" y="51"/>
                    <a:pt x="91" y="56"/>
                    <a:pt x="79" y="66"/>
                  </a:cubicBezTo>
                  <a:cubicBezTo>
                    <a:pt x="67" y="75"/>
                    <a:pt x="61" y="88"/>
                    <a:pt x="61" y="103"/>
                  </a:cubicBezTo>
                  <a:cubicBezTo>
                    <a:pt x="61" y="119"/>
                    <a:pt x="66" y="132"/>
                    <a:pt x="75" y="141"/>
                  </a:cubicBezTo>
                  <a:cubicBezTo>
                    <a:pt x="84" y="149"/>
                    <a:pt x="103" y="160"/>
                    <a:pt x="132" y="172"/>
                  </a:cubicBezTo>
                  <a:cubicBezTo>
                    <a:pt x="167" y="187"/>
                    <a:pt x="192" y="203"/>
                    <a:pt x="206" y="219"/>
                  </a:cubicBezTo>
                  <a:cubicBezTo>
                    <a:pt x="220" y="235"/>
                    <a:pt x="227" y="256"/>
                    <a:pt x="227" y="2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377"/>
              <a:endParaRPr lang="en-US" sz="1867">
                <a:solidFill>
                  <a:srgbClr val="737373"/>
                </a:solidFill>
              </a:endParaRPr>
            </a:p>
          </p:txBody>
        </p:sp>
      </p:grpSp>
    </p:spTree>
    <p:extLst>
      <p:ext uri="{BB962C8B-B14F-4D97-AF65-F5344CB8AC3E}">
        <p14:creationId xmlns:p14="http://schemas.microsoft.com/office/powerpoint/2010/main" val="69828745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ubSection Header">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bg1"/>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1219200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1467476633"/>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01">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b="1" cap="none" spc="0">
                <a:ln>
                  <a:noFill/>
                </a:ln>
                <a:solidFill>
                  <a:schemeClr val="accent5"/>
                </a:solidFill>
                <a:effectLst/>
              </a:defRPr>
            </a:lvl1pPr>
          </a:lstStyle>
          <a:p>
            <a:r>
              <a:rPr lang="en-US" dirty="0" smtClean="0"/>
              <a:t>Click to edit title</a:t>
            </a:r>
            <a:endParaRPr lang="en-US" dirty="0"/>
          </a:p>
        </p:txBody>
      </p:sp>
      <p:sp>
        <p:nvSpPr>
          <p:cNvPr id="8" name="Text Placeholder 7"/>
          <p:cNvSpPr>
            <a:spLocks noGrp="1"/>
          </p:cNvSpPr>
          <p:nvPr>
            <p:ph type="body" sz="quarter" idx="10"/>
          </p:nvPr>
        </p:nvSpPr>
        <p:spPr>
          <a:xfrm>
            <a:off x="257174" y="1204913"/>
            <a:ext cx="11934825" cy="5653087"/>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980357243"/>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02">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vert="horz" lIns="137160" tIns="109728" rIns="137160" bIns="109728" rtlCol="0" anchor="t" anchorCtr="0">
            <a:noAutofit/>
          </a:bodyPr>
          <a:lstStyle>
            <a:lvl1pPr>
              <a:defRPr lang="en-US" cap="none" spc="0" dirty="0">
                <a:ln>
                  <a:noFill/>
                </a:ln>
                <a:solidFill>
                  <a:schemeClr val="accent5"/>
                </a:solidFill>
                <a:effectLst/>
              </a:defRPr>
            </a:lvl1pPr>
          </a:lstStyle>
          <a:p>
            <a:pPr lvl="0"/>
            <a:r>
              <a:rPr lang="en-US" dirty="0" smtClean="0"/>
              <a:t>Click to edit title</a:t>
            </a:r>
            <a:endParaRPr lang="en-US" dirty="0"/>
          </a:p>
        </p:txBody>
      </p:sp>
      <p:sp>
        <p:nvSpPr>
          <p:cNvPr id="10" name="Content Placeholder 3"/>
          <p:cNvSpPr>
            <a:spLocks noGrp="1"/>
          </p:cNvSpPr>
          <p:nvPr>
            <p:ph sz="quarter" idx="14" hasCustomPrompt="1"/>
          </p:nvPr>
        </p:nvSpPr>
        <p:spPr>
          <a:xfrm>
            <a:off x="269239" y="1187620"/>
            <a:ext cx="5826760"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marL="234950" indent="0">
              <a:buNone/>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11" name="Content Placeholder 3"/>
          <p:cNvSpPr>
            <a:spLocks noGrp="1"/>
          </p:cNvSpPr>
          <p:nvPr>
            <p:ph sz="quarter" idx="15" hasCustomPrompt="1"/>
          </p:nvPr>
        </p:nvSpPr>
        <p:spPr>
          <a:xfrm>
            <a:off x="6096000" y="1187620"/>
            <a:ext cx="6095999" cy="5670380"/>
          </a:xfrm>
        </p:spPr>
        <p:txBody>
          <a:bodyPr vert="horz" lIns="137160" tIns="109728" rIns="137160" bIns="109728" rtlCol="0">
            <a:noAutofit/>
          </a:bodyPr>
          <a:lstStyle>
            <a:lvl1pPr>
              <a:defRPr lang="en-US" b="1" cap="none" spc="0" dirty="0" smtClean="0">
                <a:ln>
                  <a:noFill/>
                </a:ln>
                <a:solidFill>
                  <a:schemeClr val="tx1"/>
                </a:solidFill>
                <a:effectLst/>
              </a:defRPr>
            </a:lvl1pPr>
            <a:lvl2pPr>
              <a:defRPr lang="en-US" sz="2400" b="0" cap="none" spc="0" dirty="0" smtClean="0">
                <a:ln>
                  <a:noFill/>
                </a:ln>
                <a:solidFill>
                  <a:schemeClr val="accent1"/>
                </a:solidFill>
                <a:effectLst/>
              </a:defRPr>
            </a:lvl2pPr>
            <a:lvl3pPr>
              <a:defRPr lang="en-US" sz="2400" b="0" cap="none" spc="0" dirty="0" smtClean="0">
                <a:ln>
                  <a:noFill/>
                </a:ln>
                <a:solidFill>
                  <a:schemeClr val="accent3"/>
                </a:solidFill>
                <a:effectLst/>
              </a:defRPr>
            </a:lvl3pPr>
            <a:lvl4pPr>
              <a:defRPr lang="en-US" sz="2400" b="0" cap="none" spc="0" dirty="0" smtClean="0">
                <a:ln>
                  <a:noFill/>
                </a:ln>
                <a:solidFill>
                  <a:schemeClr val="tx2">
                    <a:lumMod val="75000"/>
                    <a:lumOff val="25000"/>
                  </a:schemeClr>
                </a:solidFill>
                <a:effectLst/>
              </a:defRPr>
            </a:lvl4pPr>
            <a:lvl5pPr>
              <a:defRPr lang="en-US" sz="2400" b="0" cap="none" spc="0" dirty="0">
                <a:ln>
                  <a:noFill/>
                </a:ln>
                <a:effectLst/>
              </a:defRPr>
            </a:lvl5pPr>
          </a:lstStyle>
          <a:p>
            <a:pPr lvl="0"/>
            <a:r>
              <a:rPr lang="en-US" dirty="0" smtClean="0"/>
              <a:t>Click to edit text</a:t>
            </a:r>
          </a:p>
          <a:p>
            <a:pPr marL="457200" lvl="1" indent="-222250">
              <a:buFont typeface="+mj-lt"/>
              <a:buAutoNum type="arabicPeriod"/>
            </a:pPr>
            <a:r>
              <a:rPr lang="en-US" dirty="0" smtClean="0"/>
              <a:t>Second level</a:t>
            </a:r>
          </a:p>
          <a:p>
            <a:pPr marL="692150" lvl="2" indent="-227013"/>
            <a:r>
              <a:rPr lang="en-US" dirty="0" smtClean="0"/>
              <a:t>Third level</a:t>
            </a:r>
          </a:p>
          <a:p>
            <a:pPr marL="1149350" lvl="3" indent="-227013"/>
            <a:r>
              <a:rPr lang="en-US" dirty="0" smtClean="0"/>
              <a:t>Fourth level</a:t>
            </a:r>
          </a:p>
          <a:p>
            <a:pPr marL="1606550" lvl="4" indent="-227013"/>
            <a:r>
              <a:rPr lang="en-US" dirty="0" smtClean="0"/>
              <a:t>Fifth level</a:t>
            </a:r>
            <a:endParaRPr lang="en-US" dirty="0"/>
          </a:p>
        </p:txBody>
      </p:sp>
      <p:sp>
        <p:nvSpPr>
          <p:cNvPr id="5" name="Rectangle 4"/>
          <p:cNvSpPr/>
          <p:nvPr/>
        </p:nvSpPr>
        <p:spPr>
          <a:xfrm>
            <a:off x="0" y="0"/>
            <a:ext cx="278780" cy="105783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solidFill>
                <a:prstClr val="white"/>
              </a:solidFill>
            </a:endParaRPr>
          </a:p>
        </p:txBody>
      </p:sp>
    </p:spTree>
    <p:extLst>
      <p:ext uri="{BB962C8B-B14F-4D97-AF65-F5344CB8AC3E}">
        <p14:creationId xmlns:p14="http://schemas.microsoft.com/office/powerpoint/2010/main" val="34146581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39" y="205487"/>
            <a:ext cx="11653523" cy="982133"/>
          </a:xfrm>
          <a:prstGeom prst="rect">
            <a:avLst/>
          </a:prstGeom>
        </p:spPr>
        <p:txBody>
          <a:bodyPr vert="horz" lIns="137160" tIns="109728" rIns="137160" bIns="109728"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269239" y="1187620"/>
            <a:ext cx="11653523" cy="5379312"/>
          </a:xfrm>
          <a:prstGeom prst="rect">
            <a:avLst/>
          </a:prstGeom>
        </p:spPr>
        <p:txBody>
          <a:bodyPr vert="horz" lIns="137160" tIns="109728" rIns="137160" bIns="109728"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6"/>
          <p:cNvSpPr txBox="1">
            <a:spLocks/>
          </p:cNvSpPr>
          <p:nvPr/>
        </p:nvSpPr>
        <p:spPr>
          <a:xfrm>
            <a:off x="10529456" y="6520542"/>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dirty="0" smtClean="0">
                <a:solidFill>
                  <a:srgbClr val="666666"/>
                </a:solidFill>
              </a:rPr>
              <a:t>http://windows.Microsoft.com</a:t>
            </a:r>
          </a:p>
        </p:txBody>
      </p:sp>
    </p:spTree>
    <p:extLst>
      <p:ext uri="{BB962C8B-B14F-4D97-AF65-F5344CB8AC3E}">
        <p14:creationId xmlns:p14="http://schemas.microsoft.com/office/powerpoint/2010/main" val="34278754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 id="2147483734" r:id="rId19"/>
    <p:sldLayoutId id="2147483735" r:id="rId20"/>
    <p:sldLayoutId id="2147483736" r:id="rId21"/>
    <p:sldLayoutId id="2147483737" r:id="rId22"/>
  </p:sldLayoutIdLst>
  <p:transition>
    <p:fade/>
  </p:transition>
  <p:timing>
    <p:tnLst>
      <p:par>
        <p:cTn id="1" dur="indefinite" restart="never" nodeType="tmRoot"/>
      </p:par>
    </p:tnLst>
  </p:timing>
  <p:hf hdr="0" ftr="0" dt="0"/>
  <p:txStyles>
    <p:titleStyle>
      <a:lvl1pPr algn="l" defTabSz="914377" rtl="0" eaLnBrk="1" latinLnBrk="0" hangingPunct="1">
        <a:lnSpc>
          <a:spcPct val="90000"/>
        </a:lnSpc>
        <a:spcBef>
          <a:spcPct val="0"/>
        </a:spcBef>
        <a:buNone/>
        <a:defRPr sz="4800" b="1" kern="1200">
          <a:solidFill>
            <a:schemeClr val="accent1"/>
          </a:solidFill>
          <a:latin typeface="+mj-lt"/>
          <a:ea typeface="+mj-ea"/>
          <a:cs typeface="+mj-cs"/>
        </a:defRPr>
      </a:lvl1pPr>
    </p:titleStyle>
    <p:bodyStyle>
      <a:lvl1pPr marL="0" indent="0" algn="l" defTabSz="914377" rtl="0" eaLnBrk="1" latinLnBrk="0" hangingPunct="1">
        <a:lnSpc>
          <a:spcPct val="90000"/>
        </a:lnSpc>
        <a:spcBef>
          <a:spcPts val="2400"/>
        </a:spcBef>
        <a:buFont typeface="Arial" panose="020B0604020202020204" pitchFamily="34" charset="0"/>
        <a:buNone/>
        <a:defRPr sz="3733" b="0" kern="1200">
          <a:solidFill>
            <a:schemeClr val="accent1"/>
          </a:solidFill>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sz="2400" kern="1200">
          <a:solidFill>
            <a:schemeClr val="tx1"/>
          </a:solidFill>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914377" rtl="0" eaLnBrk="1" latinLnBrk="0" hangingPunct="1">
        <a:defRPr sz="1867" kern="1200">
          <a:solidFill>
            <a:schemeClr val="tx1"/>
          </a:solidFill>
          <a:latin typeface="+mn-lt"/>
          <a:ea typeface="+mn-ea"/>
          <a:cs typeface="+mn-cs"/>
        </a:defRPr>
      </a:lvl1pPr>
      <a:lvl2pPr marL="457189" algn="l" defTabSz="914377" rtl="0" eaLnBrk="1" latinLnBrk="0" hangingPunct="1">
        <a:defRPr sz="1867" kern="1200">
          <a:solidFill>
            <a:schemeClr val="tx1"/>
          </a:solidFill>
          <a:latin typeface="+mn-lt"/>
          <a:ea typeface="+mn-ea"/>
          <a:cs typeface="+mn-cs"/>
        </a:defRPr>
      </a:lvl2pPr>
      <a:lvl3pPr marL="914377" algn="l" defTabSz="914377" rtl="0" eaLnBrk="1" latinLnBrk="0" hangingPunct="1">
        <a:defRPr sz="1867" kern="1200">
          <a:solidFill>
            <a:schemeClr val="tx1"/>
          </a:solidFill>
          <a:latin typeface="+mn-lt"/>
          <a:ea typeface="+mn-ea"/>
          <a:cs typeface="+mn-cs"/>
        </a:defRPr>
      </a:lvl3pPr>
      <a:lvl4pPr marL="1371566" algn="l" defTabSz="914377" rtl="0" eaLnBrk="1" latinLnBrk="0" hangingPunct="1">
        <a:defRPr sz="1867" kern="1200">
          <a:solidFill>
            <a:schemeClr val="tx1"/>
          </a:solidFill>
          <a:latin typeface="+mn-lt"/>
          <a:ea typeface="+mn-ea"/>
          <a:cs typeface="+mn-cs"/>
        </a:defRPr>
      </a:lvl4pPr>
      <a:lvl5pPr marL="1828754" algn="l" defTabSz="914377" rtl="0" eaLnBrk="1" latinLnBrk="0" hangingPunct="1">
        <a:defRPr sz="1867" kern="1200">
          <a:solidFill>
            <a:schemeClr val="tx1"/>
          </a:solidFill>
          <a:latin typeface="+mn-lt"/>
          <a:ea typeface="+mn-ea"/>
          <a:cs typeface="+mn-cs"/>
        </a:defRPr>
      </a:lvl5pPr>
      <a:lvl6pPr marL="2285943" algn="l" defTabSz="914377" rtl="0" eaLnBrk="1" latinLnBrk="0" hangingPunct="1">
        <a:defRPr sz="1867" kern="1200">
          <a:solidFill>
            <a:schemeClr val="tx1"/>
          </a:solidFill>
          <a:latin typeface="+mn-lt"/>
          <a:ea typeface="+mn-ea"/>
          <a:cs typeface="+mn-cs"/>
        </a:defRPr>
      </a:lvl6pPr>
      <a:lvl7pPr marL="2743131" algn="l" defTabSz="914377" rtl="0" eaLnBrk="1" latinLnBrk="0" hangingPunct="1">
        <a:defRPr sz="1867" kern="1200">
          <a:solidFill>
            <a:schemeClr val="tx1"/>
          </a:solidFill>
          <a:latin typeface="+mn-lt"/>
          <a:ea typeface="+mn-ea"/>
          <a:cs typeface="+mn-cs"/>
        </a:defRPr>
      </a:lvl7pPr>
      <a:lvl8pPr marL="3200320" algn="l" defTabSz="914377" rtl="0" eaLnBrk="1" latinLnBrk="0" hangingPunct="1">
        <a:defRPr sz="1867" kern="1200">
          <a:solidFill>
            <a:schemeClr val="tx1"/>
          </a:solidFill>
          <a:latin typeface="+mn-lt"/>
          <a:ea typeface="+mn-ea"/>
          <a:cs typeface="+mn-cs"/>
        </a:defRPr>
      </a:lvl8pPr>
      <a:lvl9pPr marL="3657509" algn="l" defTabSz="914377" rtl="0" eaLnBrk="1" latinLnBrk="0" hangingPunct="1">
        <a:defRPr sz="18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zh-TW" altLang="en-US" dirty="0"/>
              <a:t>瞭解 </a:t>
            </a:r>
            <a:r>
              <a:rPr lang="en-US" altLang="zh-TW" dirty="0"/>
              <a:t>XAML </a:t>
            </a:r>
            <a:r>
              <a:rPr lang="zh-TW" altLang="en-US" dirty="0"/>
              <a:t>資料繫結與控制項範本</a:t>
            </a:r>
            <a:endParaRPr lang="en-US" dirty="0"/>
          </a:p>
        </p:txBody>
      </p:sp>
      <p:sp>
        <p:nvSpPr>
          <p:cNvPr id="3" name="Subtitle 2"/>
          <p:cNvSpPr>
            <a:spLocks noGrp="1"/>
          </p:cNvSpPr>
          <p:nvPr>
            <p:ph type="subTitle" idx="1"/>
          </p:nvPr>
        </p:nvSpPr>
        <p:spPr/>
        <p:txBody>
          <a:bodyPr/>
          <a:lstStyle/>
          <a:p>
            <a:r>
              <a:rPr lang="zh-TW" altLang="en-US" dirty="0" smtClean="0"/>
              <a:t>簡報者</a:t>
            </a:r>
            <a:endParaRPr lang="en-US" dirty="0">
              <a:solidFill>
                <a:schemeClr val="bg2"/>
              </a:solidFill>
            </a:endParaRPr>
          </a:p>
        </p:txBody>
      </p:sp>
    </p:spTree>
    <p:extLst>
      <p:ext uri="{BB962C8B-B14F-4D97-AF65-F5344CB8AC3E}">
        <p14:creationId xmlns:p14="http://schemas.microsoft.com/office/powerpoint/2010/main" val="3973408139"/>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ND">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40597351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149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Data bind to models</a:t>
            </a:r>
            <a:br>
              <a:rPr lang="en-US" dirty="0" smtClean="0"/>
            </a:br>
            <a:r>
              <a:rPr lang="en-US" dirty="0" smtClean="0"/>
              <a:t>or data bind to elements</a:t>
            </a:r>
            <a:endParaRPr lang="en-US" dirty="0"/>
          </a:p>
        </p:txBody>
      </p:sp>
    </p:spTree>
    <p:extLst>
      <p:ext uri="{BB962C8B-B14F-4D97-AF65-F5344CB8AC3E}">
        <p14:creationId xmlns:p14="http://schemas.microsoft.com/office/powerpoint/2010/main" val="259431520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endParaRPr lang="en-US"/>
          </a:p>
        </p:txBody>
      </p:sp>
      <p:sp>
        <p:nvSpPr>
          <p:cNvPr id="4" name="Title 3"/>
          <p:cNvSpPr>
            <a:spLocks noGrp="1"/>
          </p:cNvSpPr>
          <p:nvPr>
            <p:ph type="ctrTitle"/>
          </p:nvPr>
        </p:nvSpPr>
        <p:spPr/>
        <p:txBody>
          <a:bodyPr/>
          <a:lstStyle/>
          <a:p>
            <a:r>
              <a:rPr lang="en-US" dirty="0" err="1" smtClean="0"/>
              <a:t>ElementName</a:t>
            </a:r>
            <a:endParaRPr lang="en-US" dirty="0"/>
          </a:p>
        </p:txBody>
      </p:sp>
    </p:spTree>
    <p:extLst>
      <p:ext uri="{BB962C8B-B14F-4D97-AF65-F5344CB8AC3E}">
        <p14:creationId xmlns:p14="http://schemas.microsoft.com/office/powerpoint/2010/main" val="3761036570"/>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LEMENTNAME">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33904618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54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7696" b="7696"/>
          <a:stretch>
            <a:fillRect/>
          </a:stretch>
        </p:blipFill>
        <p:spPr>
          <a:xfrm flipH="1">
            <a:off x="0" y="0"/>
            <a:ext cx="12192000" cy="6858000"/>
          </a:xfrm>
        </p:spPr>
      </p:pic>
      <p:sp>
        <p:nvSpPr>
          <p:cNvPr id="4" name="Title 3"/>
          <p:cNvSpPr>
            <a:spLocks noGrp="1"/>
          </p:cNvSpPr>
          <p:nvPr>
            <p:ph type="ctrTitle"/>
          </p:nvPr>
        </p:nvSpPr>
        <p:spPr>
          <a:xfrm>
            <a:off x="0" y="2579601"/>
            <a:ext cx="5647787" cy="1698798"/>
          </a:xfrm>
          <a:solidFill>
            <a:srgbClr val="CC00FF">
              <a:alpha val="50196"/>
            </a:srgbClr>
          </a:solidFill>
        </p:spPr>
        <p:txBody>
          <a:bodyPr/>
          <a:lstStyle/>
          <a:p>
            <a:r>
              <a:rPr lang="en-US" dirty="0" smtClean="0"/>
              <a:t>Compiled binding</a:t>
            </a:r>
            <a:endParaRPr lang="en-US" dirty="0"/>
          </a:p>
        </p:txBody>
      </p:sp>
    </p:spTree>
    <p:extLst>
      <p:ext uri="{BB962C8B-B14F-4D97-AF65-F5344CB8AC3E}">
        <p14:creationId xmlns:p14="http://schemas.microsoft.com/office/powerpoint/2010/main" val="302447595"/>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What problem </a:t>
            </a:r>
            <a:br>
              <a:rPr lang="en-US" dirty="0" smtClean="0"/>
            </a:br>
            <a:r>
              <a:rPr lang="en-US" dirty="0" smtClean="0"/>
              <a:t>are we solving?</a:t>
            </a:r>
            <a:endParaRPr lang="en-US" dirty="0"/>
          </a:p>
        </p:txBody>
      </p:sp>
    </p:spTree>
    <p:extLst>
      <p:ext uri="{BB962C8B-B14F-4D97-AF65-F5344CB8AC3E}">
        <p14:creationId xmlns:p14="http://schemas.microsoft.com/office/powerpoint/2010/main" val="2329814813"/>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90788" y="291513"/>
            <a:ext cx="11399534" cy="3047588"/>
            <a:chOff x="190788" y="291513"/>
            <a:chExt cx="11399534" cy="3047588"/>
          </a:xfrm>
        </p:grpSpPr>
        <p:sp>
          <p:nvSpPr>
            <p:cNvPr id="8" name="TextBox 7"/>
            <p:cNvSpPr txBox="1"/>
            <p:nvPr/>
          </p:nvSpPr>
          <p:spPr>
            <a:xfrm>
              <a:off x="190788" y="291513"/>
              <a:ext cx="1538862" cy="941386"/>
            </a:xfrm>
            <a:prstGeom prst="rect">
              <a:avLst/>
            </a:prstGeom>
            <a:noFill/>
          </p:spPr>
          <p:txBody>
            <a:bodyPr wrap="square" lIns="179285" tIns="143428" rIns="179285" bIns="143428" rtlCol="0">
              <a:spAutoFit/>
            </a:bodyPr>
            <a:lstStyle/>
            <a:p>
              <a:pPr algn="r">
                <a:lnSpc>
                  <a:spcPct val="90000"/>
                </a:lnSpc>
                <a:spcAft>
                  <a:spcPts val="588"/>
                </a:spcAft>
              </a:pPr>
              <a:r>
                <a:rPr lang="en-US" sz="2353" b="1" dirty="0">
                  <a:gradFill>
                    <a:gsLst>
                      <a:gs pos="2917">
                        <a:srgbClr val="404040"/>
                      </a:gs>
                      <a:gs pos="30000">
                        <a:srgbClr val="404040"/>
                      </a:gs>
                    </a:gsLst>
                    <a:lin ang="5400000" scaled="0"/>
                  </a:gradFill>
                </a:rPr>
                <a:t>Classic Binding</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9649" y="291513"/>
              <a:ext cx="9860673" cy="3047588"/>
            </a:xfrm>
            <a:prstGeom prst="rect">
              <a:avLst/>
            </a:prstGeom>
          </p:spPr>
        </p:pic>
      </p:grpSp>
      <p:grpSp>
        <p:nvGrpSpPr>
          <p:cNvPr id="10" name="Group 9"/>
          <p:cNvGrpSpPr/>
          <p:nvPr/>
        </p:nvGrpSpPr>
        <p:grpSpPr>
          <a:xfrm>
            <a:off x="11502" y="3503702"/>
            <a:ext cx="11578821" cy="3022159"/>
            <a:chOff x="350837" y="3573462"/>
            <a:chExt cx="11811000" cy="3082760"/>
          </a:xfrm>
        </p:grpSpPr>
        <p:sp>
          <p:nvSpPr>
            <p:cNvPr id="9" name="TextBox 8"/>
            <p:cNvSpPr txBox="1"/>
            <p:nvPr/>
          </p:nvSpPr>
          <p:spPr>
            <a:xfrm>
              <a:off x="350837" y="3573462"/>
              <a:ext cx="1754863" cy="960263"/>
            </a:xfrm>
            <a:prstGeom prst="rect">
              <a:avLst/>
            </a:prstGeom>
            <a:noFill/>
          </p:spPr>
          <p:txBody>
            <a:bodyPr wrap="square" lIns="179285" tIns="143428" rIns="179285" bIns="143428" rtlCol="0">
              <a:spAutoFit/>
            </a:bodyPr>
            <a:lstStyle/>
            <a:p>
              <a:pPr algn="r">
                <a:lnSpc>
                  <a:spcPct val="90000"/>
                </a:lnSpc>
                <a:spcAft>
                  <a:spcPts val="588"/>
                </a:spcAft>
              </a:pPr>
              <a:r>
                <a:rPr lang="en-US" sz="2353" b="1" dirty="0">
                  <a:gradFill>
                    <a:gsLst>
                      <a:gs pos="2917">
                        <a:srgbClr val="404040"/>
                      </a:gs>
                      <a:gs pos="30000">
                        <a:srgbClr val="404040"/>
                      </a:gs>
                    </a:gsLst>
                    <a:lin ang="5400000" scaled="0"/>
                  </a:gradFill>
                </a:rPr>
                <a:t>Compiled Binding</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03437" y="3573462"/>
              <a:ext cx="10058400" cy="3082760"/>
            </a:xfrm>
            <a:prstGeom prst="rect">
              <a:avLst/>
            </a:prstGeom>
          </p:spPr>
        </p:pic>
      </p:grpSp>
    </p:spTree>
    <p:extLst>
      <p:ext uri="{BB962C8B-B14F-4D97-AF65-F5344CB8AC3E}">
        <p14:creationId xmlns:p14="http://schemas.microsoft.com/office/powerpoint/2010/main" val="417562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9" presetClass="emph" presetSubtype="0" nodeType="withEffect">
                                  <p:stCondLst>
                                    <p:cond delay="0"/>
                                  </p:stCondLst>
                                  <p:childTnLst>
                                    <p:set>
                                      <p:cBhvr rctx="PPT">
                                        <p:cTn id="9" dur="indefinite"/>
                                        <p:tgtEl>
                                          <p:spTgt spid="2"/>
                                        </p:tgtEl>
                                        <p:attrNameLst>
                                          <p:attrName>style.opacity</p:attrName>
                                        </p:attrNameLst>
                                      </p:cBhvr>
                                      <p:to>
                                        <p:strVal val="0.5"/>
                                      </p:to>
                                    </p:set>
                                    <p:animEffect filter="image" prLst="opacity: 0.5">
                                      <p:cBhvr rctx="IE">
                                        <p:cTn id="10" dur="indefinite"/>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x:Bind</a:t>
            </a:r>
            <a:endParaRPr lang="en-US" dirty="0"/>
          </a:p>
        </p:txBody>
      </p:sp>
      <p:sp>
        <p:nvSpPr>
          <p:cNvPr id="4" name="Text Placeholder 3"/>
          <p:cNvSpPr>
            <a:spLocks noGrp="1"/>
          </p:cNvSpPr>
          <p:nvPr>
            <p:ph type="body" sz="quarter" idx="10"/>
          </p:nvPr>
        </p:nvSpPr>
        <p:spPr/>
        <p:txBody>
          <a:bodyPr/>
          <a:lstStyle/>
          <a:p>
            <a:r>
              <a:rPr lang="en-US" dirty="0" smtClean="0"/>
              <a:t>Compiled binding</a:t>
            </a:r>
          </a:p>
          <a:p>
            <a:pPr lvl="1"/>
            <a:r>
              <a:rPr lang="en-US" dirty="0" smtClean="0"/>
              <a:t>Bindings are committed at compile-time</a:t>
            </a:r>
          </a:p>
          <a:p>
            <a:r>
              <a:rPr lang="en-US" dirty="0" smtClean="0"/>
              <a:t>Strongly-typed binding</a:t>
            </a:r>
          </a:p>
          <a:p>
            <a:pPr lvl="1"/>
            <a:r>
              <a:rPr lang="en-US" dirty="0" smtClean="0"/>
              <a:t>Duck binding is not supported</a:t>
            </a:r>
          </a:p>
          <a:p>
            <a:r>
              <a:rPr lang="en-US" dirty="0" smtClean="0"/>
              <a:t>Default mode is </a:t>
            </a:r>
            <a:r>
              <a:rPr lang="en-US" dirty="0" err="1" smtClean="0"/>
              <a:t>OneTime</a:t>
            </a:r>
            <a:endParaRPr lang="en-US" dirty="0" smtClean="0"/>
          </a:p>
          <a:p>
            <a:pPr lvl="1"/>
            <a:r>
              <a:rPr lang="en-US" dirty="0" err="1" smtClean="0"/>
              <a:t>OneWay</a:t>
            </a:r>
            <a:r>
              <a:rPr lang="en-US" dirty="0" smtClean="0"/>
              <a:t> and </a:t>
            </a:r>
            <a:r>
              <a:rPr lang="en-US" dirty="0" err="1" smtClean="0"/>
              <a:t>TwoWay</a:t>
            </a:r>
            <a:r>
              <a:rPr lang="en-US" dirty="0" smtClean="0"/>
              <a:t> are still available</a:t>
            </a:r>
          </a:p>
          <a:p>
            <a:r>
              <a:rPr lang="en-US" dirty="0" smtClean="0"/>
              <a:t>Standard binding approaches</a:t>
            </a:r>
          </a:p>
          <a:p>
            <a:pPr lvl="1"/>
            <a:r>
              <a:rPr lang="en-US" dirty="0" err="1" smtClean="0"/>
              <a:t>INotifyPropertyChanged</a:t>
            </a:r>
            <a:r>
              <a:rPr lang="en-US" dirty="0" smtClean="0"/>
              <a:t>, </a:t>
            </a:r>
            <a:r>
              <a:rPr lang="en-US" dirty="0" err="1" smtClean="0"/>
              <a:t>IObservableVector</a:t>
            </a:r>
            <a:r>
              <a:rPr lang="en-US" dirty="0" smtClean="0"/>
              <a:t>, </a:t>
            </a:r>
            <a:r>
              <a:rPr lang="en-US" dirty="0" err="1" smtClean="0"/>
              <a:t>INotifyCollectionChanged</a:t>
            </a:r>
            <a:endParaRPr lang="en-US" dirty="0"/>
          </a:p>
        </p:txBody>
      </p:sp>
    </p:spTree>
    <p:extLst>
      <p:ext uri="{BB962C8B-B14F-4D97-AF65-F5344CB8AC3E}">
        <p14:creationId xmlns:p14="http://schemas.microsoft.com/office/powerpoint/2010/main" val="715111705"/>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69239" y="2579602"/>
            <a:ext cx="11637012" cy="1698798"/>
          </a:xfrm>
        </p:spPr>
        <p:txBody>
          <a:bodyPr/>
          <a:lstStyle/>
          <a:p>
            <a:r>
              <a:rPr lang="en-US" dirty="0" smtClean="0"/>
              <a:t>The data context of x:Bind </a:t>
            </a:r>
            <a:br>
              <a:rPr lang="en-US" dirty="0" smtClean="0"/>
            </a:br>
            <a:r>
              <a:rPr lang="en-US" dirty="0" smtClean="0"/>
              <a:t>is the code-behind class</a:t>
            </a:r>
            <a:endParaRPr lang="en-US" dirty="0"/>
          </a:p>
        </p:txBody>
      </p:sp>
    </p:spTree>
    <p:extLst>
      <p:ext uri="{BB962C8B-B14F-4D97-AF65-F5344CB8AC3E}">
        <p14:creationId xmlns:p14="http://schemas.microsoft.com/office/powerpoint/2010/main" val="4162204370"/>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Syntax</a:t>
            </a:r>
            <a:endParaRPr lang="en-US" dirty="0"/>
          </a:p>
        </p:txBody>
      </p:sp>
      <p:sp>
        <p:nvSpPr>
          <p:cNvPr id="3" name="Text Placeholder 2"/>
          <p:cNvSpPr>
            <a:spLocks noGrp="1"/>
          </p:cNvSpPr>
          <p:nvPr>
            <p:ph sz="quarter" idx="14"/>
          </p:nvPr>
        </p:nvSpPr>
        <p:spPr/>
        <p:txBody>
          <a:bodyPr/>
          <a:lstStyle/>
          <a:p>
            <a:pPr>
              <a:lnSpc>
                <a:spcPct val="100000"/>
              </a:lnSpc>
              <a:spcBef>
                <a:spcPts val="400"/>
              </a:spcBef>
            </a:pPr>
            <a:r>
              <a:rPr lang="en-US" sz="2400" b="0" dirty="0" smtClean="0">
                <a:solidFill>
                  <a:schemeClr val="tx2">
                    <a:lumMod val="50000"/>
                    <a:lumOff val="50000"/>
                  </a:schemeClr>
                </a:solidFill>
                <a:latin typeface="Consolas" panose="020B0609020204030204" pitchFamily="49" charset="0"/>
                <a:cs typeface="Consolas" panose="020B0609020204030204" pitchFamily="49" charset="0"/>
              </a:rPr>
              <a:t>&lt;</a:t>
            </a:r>
            <a:r>
              <a:rPr lang="en-US" sz="2400" b="0" dirty="0" err="1" smtClean="0">
                <a:solidFill>
                  <a:schemeClr val="tx2">
                    <a:lumMod val="50000"/>
                    <a:lumOff val="50000"/>
                  </a:schemeClr>
                </a:solidFill>
                <a:latin typeface="Consolas" panose="020B0609020204030204" pitchFamily="49" charset="0"/>
                <a:cs typeface="Consolas" panose="020B0609020204030204" pitchFamily="49" charset="0"/>
              </a:rPr>
              <a:t>TextBox</a:t>
            </a:r>
            <a:r>
              <a:rPr lang="en-US" sz="2400" b="0" dirty="0" smtClean="0">
                <a:solidFill>
                  <a:schemeClr val="tx2">
                    <a:lumMod val="50000"/>
                    <a:lumOff val="50000"/>
                  </a:schemeClr>
                </a:solidFill>
                <a:latin typeface="Consolas" panose="020B0609020204030204" pitchFamily="49" charset="0"/>
                <a:cs typeface="Consolas" panose="020B0609020204030204" pitchFamily="49" charset="0"/>
              </a:rPr>
              <a:t> Text="</a:t>
            </a:r>
            <a:r>
              <a:rPr lang="en-US" sz="2400" b="0" dirty="0" smtClean="0">
                <a:solidFill>
                  <a:schemeClr val="accent1">
                    <a:lumMod val="40000"/>
                    <a:lumOff val="60000"/>
                  </a:schemeClr>
                </a:solidFill>
                <a:latin typeface="Consolas" panose="020B0609020204030204" pitchFamily="49" charset="0"/>
                <a:cs typeface="Consolas" panose="020B0609020204030204" pitchFamily="49" charset="0"/>
              </a:rPr>
              <a:t>{</a:t>
            </a:r>
            <a:r>
              <a:rPr lang="en-US" sz="2400" b="0" dirty="0" smtClean="0">
                <a:solidFill>
                  <a:schemeClr val="accent6">
                    <a:lumMod val="60000"/>
                    <a:lumOff val="40000"/>
                  </a:schemeClr>
                </a:solidFill>
                <a:latin typeface="Consolas" panose="020B0609020204030204" pitchFamily="49" charset="0"/>
                <a:cs typeface="Consolas" panose="020B0609020204030204" pitchFamily="49" charset="0"/>
              </a:rPr>
              <a:t>Binding</a:t>
            </a:r>
          </a:p>
          <a:p>
            <a:pPr marL="914400">
              <a:lnSpc>
                <a:spcPct val="100000"/>
              </a:lnSpc>
              <a:spcBef>
                <a:spcPts val="400"/>
              </a:spcBef>
            </a:pPr>
            <a:r>
              <a:rPr lang="en-US" sz="2400" b="0" dirty="0" smtClean="0">
                <a:solidFill>
                  <a:schemeClr val="bg1">
                    <a:lumMod val="65000"/>
                  </a:schemeClr>
                </a:solidFill>
                <a:latin typeface="Consolas" panose="020B0609020204030204" pitchFamily="49" charset="0"/>
                <a:cs typeface="Consolas" panose="020B0609020204030204" pitchFamily="49" charset="0"/>
              </a:rPr>
              <a:t>Converter</a:t>
            </a: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ConverterLanguage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ConverterParameter</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ElementName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FallbackValue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smtClean="0">
                <a:solidFill>
                  <a:schemeClr val="bg1">
                    <a:lumMod val="65000"/>
                  </a:schemeClr>
                </a:solidFill>
                <a:latin typeface="Consolas" panose="020B0609020204030204" pitchFamily="49" charset="0"/>
                <a:cs typeface="Consolas" panose="020B0609020204030204" pitchFamily="49" charset="0"/>
              </a:rPr>
              <a:t>Mode</a:t>
            </a:r>
          </a:p>
          <a:p>
            <a:pPr marL="914400">
              <a:lnSpc>
                <a:spcPct val="100000"/>
              </a:lnSpc>
              <a:spcBef>
                <a:spcPts val="400"/>
              </a:spcBef>
            </a:pPr>
            <a:r>
              <a:rPr lang="en-US" sz="2400" b="0" dirty="0" smtClean="0">
                <a:solidFill>
                  <a:schemeClr val="bg1">
                    <a:lumMod val="65000"/>
                  </a:schemeClr>
                </a:solidFill>
                <a:latin typeface="Consolas" panose="020B0609020204030204" pitchFamily="49" charset="0"/>
                <a:cs typeface="Consolas" panose="020B0609020204030204" pitchFamily="49" charset="0"/>
              </a:rPr>
              <a:t>Path</a:t>
            </a: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RelativeSource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smtClean="0">
                <a:solidFill>
                  <a:schemeClr val="bg1">
                    <a:lumMod val="65000"/>
                  </a:schemeClr>
                </a:solidFill>
                <a:latin typeface="Consolas" panose="020B0609020204030204" pitchFamily="49" charset="0"/>
                <a:cs typeface="Consolas" panose="020B0609020204030204" pitchFamily="49" charset="0"/>
              </a:rPr>
              <a:t>Source</a:t>
            </a: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TargetNullValue</a:t>
            </a:r>
            <a:endParaRPr lang="en-US" sz="2400" b="0" dirty="0" smtClean="0">
              <a:solidFill>
                <a:schemeClr val="bg1">
                  <a:lumMod val="65000"/>
                </a:schemeClr>
              </a:solidFill>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solidFill>
                  <a:schemeClr val="bg1">
                    <a:lumMod val="65000"/>
                  </a:schemeClr>
                </a:solidFill>
                <a:latin typeface="Consolas" panose="020B0609020204030204" pitchFamily="49" charset="0"/>
                <a:cs typeface="Consolas" panose="020B0609020204030204" pitchFamily="49" charset="0"/>
              </a:rPr>
              <a:t>UpdateSourceTrigger</a:t>
            </a:r>
            <a:r>
              <a:rPr lang="en-US" sz="2400" b="0" dirty="0" smtClean="0">
                <a:solidFill>
                  <a:schemeClr val="accent1">
                    <a:lumMod val="40000"/>
                    <a:lumOff val="60000"/>
                  </a:schemeClr>
                </a:solidFill>
                <a:latin typeface="Consolas" panose="020B0609020204030204" pitchFamily="49" charset="0"/>
                <a:cs typeface="Consolas" panose="020B0609020204030204" pitchFamily="49" charset="0"/>
              </a:rPr>
              <a:t>}</a:t>
            </a:r>
            <a:endParaRPr lang="en-US" sz="2400" b="0" dirty="0">
              <a:solidFill>
                <a:schemeClr val="accent1">
                  <a:lumMod val="40000"/>
                  <a:lumOff val="60000"/>
                </a:schemeClr>
              </a:solidFill>
              <a:latin typeface="Consolas" panose="020B0609020204030204" pitchFamily="49" charset="0"/>
              <a:cs typeface="Consolas" panose="020B0609020204030204" pitchFamily="49" charset="0"/>
            </a:endParaRPr>
          </a:p>
        </p:txBody>
      </p:sp>
      <p:sp>
        <p:nvSpPr>
          <p:cNvPr id="7" name="Content Placeholder 6"/>
          <p:cNvSpPr>
            <a:spLocks noGrp="1"/>
          </p:cNvSpPr>
          <p:nvPr>
            <p:ph sz="quarter" idx="15"/>
          </p:nvPr>
        </p:nvSpPr>
        <p:spPr/>
        <p:txBody>
          <a:bodyPr/>
          <a:lstStyle/>
          <a:p>
            <a:pPr lvl="0">
              <a:lnSpc>
                <a:spcPct val="100000"/>
              </a:lnSpc>
              <a:spcBef>
                <a:spcPts val="400"/>
              </a:spcBef>
            </a:pPr>
            <a:r>
              <a:rPr lang="en-US" sz="2400" b="0" dirty="0">
                <a:solidFill>
                  <a:schemeClr val="tx2"/>
                </a:solidFill>
                <a:latin typeface="Consolas" panose="020B0609020204030204" pitchFamily="49" charset="0"/>
                <a:cs typeface="Consolas" panose="020B0609020204030204" pitchFamily="49" charset="0"/>
              </a:rPr>
              <a:t>&lt;</a:t>
            </a:r>
            <a:r>
              <a:rPr lang="en-US" sz="2400" b="0" dirty="0" err="1">
                <a:solidFill>
                  <a:schemeClr val="tx2"/>
                </a:solidFill>
                <a:latin typeface="Consolas" panose="020B0609020204030204" pitchFamily="49" charset="0"/>
                <a:cs typeface="Consolas" panose="020B0609020204030204" pitchFamily="49" charset="0"/>
              </a:rPr>
              <a:t>TextBox</a:t>
            </a:r>
            <a:r>
              <a:rPr lang="en-US" sz="2400" b="0" dirty="0">
                <a:solidFill>
                  <a:schemeClr val="tx2"/>
                </a:solidFill>
                <a:latin typeface="Consolas" panose="020B0609020204030204" pitchFamily="49" charset="0"/>
                <a:cs typeface="Consolas" panose="020B0609020204030204" pitchFamily="49" charset="0"/>
              </a:rPr>
              <a:t> </a:t>
            </a:r>
            <a:r>
              <a:rPr lang="en-US" sz="2400" b="0" dirty="0" smtClean="0">
                <a:solidFill>
                  <a:srgbClr val="000000"/>
                </a:solidFill>
                <a:latin typeface="Consolas" panose="020B0609020204030204" pitchFamily="49" charset="0"/>
                <a:cs typeface="Consolas" panose="020B0609020204030204" pitchFamily="49" charset="0"/>
              </a:rPr>
              <a:t>Text="</a:t>
            </a:r>
            <a:r>
              <a:rPr lang="en-US" sz="2400" b="0" dirty="0" smtClean="0">
                <a:solidFill>
                  <a:srgbClr val="0078D7"/>
                </a:solidFill>
                <a:latin typeface="Consolas" panose="020B0609020204030204" pitchFamily="49" charset="0"/>
                <a:cs typeface="Consolas" panose="020B0609020204030204" pitchFamily="49" charset="0"/>
              </a:rPr>
              <a:t>{</a:t>
            </a:r>
            <a:r>
              <a:rPr lang="en-US" sz="2400" b="0" dirty="0" err="1" smtClean="0">
                <a:solidFill>
                  <a:srgbClr val="E81123">
                    <a:lumMod val="75000"/>
                  </a:srgbClr>
                </a:solidFill>
                <a:latin typeface="Consolas" panose="020B0609020204030204" pitchFamily="49" charset="0"/>
                <a:cs typeface="Consolas" panose="020B0609020204030204" pitchFamily="49" charset="0"/>
              </a:rPr>
              <a:t>x:Bind</a:t>
            </a:r>
            <a:endParaRPr lang="en-US" sz="2400" b="0" dirty="0">
              <a:solidFill>
                <a:srgbClr val="E81123">
                  <a:lumMod val="75000"/>
                </a:srgbClr>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a:solidFill>
                  <a:srgbClr val="737373"/>
                </a:solidFill>
                <a:latin typeface="Consolas" panose="020B0609020204030204" pitchFamily="49" charset="0"/>
                <a:cs typeface="Consolas" panose="020B0609020204030204" pitchFamily="49" charset="0"/>
              </a:rPr>
              <a:t>Converter</a:t>
            </a:r>
          </a:p>
          <a:p>
            <a:pPr marL="914400" lvl="0">
              <a:lnSpc>
                <a:spcPct val="100000"/>
              </a:lnSpc>
              <a:spcBef>
                <a:spcPts val="400"/>
              </a:spcBef>
            </a:pPr>
            <a:r>
              <a:rPr lang="en-US" sz="2400" b="0" dirty="0" err="1">
                <a:solidFill>
                  <a:srgbClr val="737373"/>
                </a:solidFill>
                <a:latin typeface="Consolas" panose="020B0609020204030204" pitchFamily="49" charset="0"/>
                <a:cs typeface="Consolas" panose="020B0609020204030204" pitchFamily="49" charset="0"/>
              </a:rPr>
              <a:t>ConverterLanguage</a:t>
            </a:r>
            <a:endParaRPr lang="en-US" sz="2400" b="0" dirty="0">
              <a:solidFill>
                <a:srgbClr val="737373"/>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err="1">
                <a:solidFill>
                  <a:srgbClr val="737373"/>
                </a:solidFill>
                <a:latin typeface="Consolas" panose="020B0609020204030204" pitchFamily="49" charset="0"/>
                <a:cs typeface="Consolas" panose="020B0609020204030204" pitchFamily="49" charset="0"/>
              </a:rPr>
              <a:t>ConverterParameter</a:t>
            </a:r>
            <a:endParaRPr lang="en-US" sz="2400" b="0" dirty="0">
              <a:solidFill>
                <a:srgbClr val="737373"/>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strike="sngStrike" dirty="0" err="1" smtClean="0">
                <a:solidFill>
                  <a:schemeClr val="bg2">
                    <a:lumMod val="90000"/>
                  </a:schemeClr>
                </a:solidFill>
                <a:latin typeface="Consolas" panose="020B0609020204030204" pitchFamily="49" charset="0"/>
                <a:cs typeface="Consolas" panose="020B0609020204030204" pitchFamily="49" charset="0"/>
              </a:rPr>
              <a:t>ElementName</a:t>
            </a:r>
            <a:endParaRPr lang="en-US" sz="2400" b="0" strike="sngStrike" dirty="0">
              <a:solidFill>
                <a:schemeClr val="bg2">
                  <a:lumMod val="90000"/>
                </a:schemeClr>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err="1">
                <a:solidFill>
                  <a:srgbClr val="737373"/>
                </a:solidFill>
                <a:latin typeface="Consolas" panose="020B0609020204030204" pitchFamily="49" charset="0"/>
                <a:cs typeface="Consolas" panose="020B0609020204030204" pitchFamily="49" charset="0"/>
              </a:rPr>
              <a:t>FallbackValue</a:t>
            </a:r>
            <a:endParaRPr lang="en-US" sz="2400" b="0" dirty="0">
              <a:solidFill>
                <a:srgbClr val="737373"/>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a:solidFill>
                  <a:srgbClr val="737373"/>
                </a:solidFill>
                <a:latin typeface="Consolas" panose="020B0609020204030204" pitchFamily="49" charset="0"/>
                <a:cs typeface="Consolas" panose="020B0609020204030204" pitchFamily="49" charset="0"/>
              </a:rPr>
              <a:t>Mode</a:t>
            </a:r>
          </a:p>
          <a:p>
            <a:pPr marL="914400" lvl="0">
              <a:lnSpc>
                <a:spcPct val="100000"/>
              </a:lnSpc>
              <a:spcBef>
                <a:spcPts val="400"/>
              </a:spcBef>
            </a:pPr>
            <a:r>
              <a:rPr lang="en-US" sz="2400" b="0" dirty="0">
                <a:solidFill>
                  <a:srgbClr val="737373"/>
                </a:solidFill>
                <a:latin typeface="Consolas" panose="020B0609020204030204" pitchFamily="49" charset="0"/>
                <a:cs typeface="Consolas" panose="020B0609020204030204" pitchFamily="49" charset="0"/>
              </a:rPr>
              <a:t>Path</a:t>
            </a:r>
          </a:p>
          <a:p>
            <a:pPr marL="914400" lvl="0">
              <a:lnSpc>
                <a:spcPct val="100000"/>
              </a:lnSpc>
              <a:spcBef>
                <a:spcPts val="400"/>
              </a:spcBef>
            </a:pPr>
            <a:r>
              <a:rPr lang="en-US" sz="2400" b="0" strike="sngStrike" dirty="0" err="1" smtClean="0">
                <a:solidFill>
                  <a:schemeClr val="bg2">
                    <a:lumMod val="90000"/>
                  </a:schemeClr>
                </a:solidFill>
                <a:latin typeface="Consolas" panose="020B0609020204030204" pitchFamily="49" charset="0"/>
                <a:cs typeface="Consolas" panose="020B0609020204030204" pitchFamily="49" charset="0"/>
              </a:rPr>
              <a:t>RelativeSource</a:t>
            </a:r>
            <a:endParaRPr lang="en-US" sz="2400" b="0" strike="sngStrike" dirty="0">
              <a:solidFill>
                <a:schemeClr val="bg2">
                  <a:lumMod val="90000"/>
                </a:schemeClr>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strike="sngStrike" dirty="0" smtClean="0">
                <a:solidFill>
                  <a:schemeClr val="bg2">
                    <a:lumMod val="90000"/>
                  </a:schemeClr>
                </a:solidFill>
                <a:latin typeface="Consolas" panose="020B0609020204030204" pitchFamily="49" charset="0"/>
                <a:cs typeface="Consolas" panose="020B0609020204030204" pitchFamily="49" charset="0"/>
              </a:rPr>
              <a:t>Source</a:t>
            </a:r>
            <a:endParaRPr lang="en-US" sz="2400" b="0" strike="sngStrike" dirty="0">
              <a:solidFill>
                <a:schemeClr val="bg2">
                  <a:lumMod val="90000"/>
                </a:schemeClr>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dirty="0" err="1">
                <a:solidFill>
                  <a:srgbClr val="737373"/>
                </a:solidFill>
                <a:latin typeface="Consolas" panose="020B0609020204030204" pitchFamily="49" charset="0"/>
                <a:cs typeface="Consolas" panose="020B0609020204030204" pitchFamily="49" charset="0"/>
              </a:rPr>
              <a:t>TargetNullValue</a:t>
            </a:r>
            <a:endParaRPr lang="en-US" sz="2400" b="0" dirty="0">
              <a:solidFill>
                <a:srgbClr val="737373"/>
              </a:solidFill>
              <a:latin typeface="Consolas" panose="020B0609020204030204" pitchFamily="49" charset="0"/>
              <a:cs typeface="Consolas" panose="020B0609020204030204" pitchFamily="49" charset="0"/>
            </a:endParaRPr>
          </a:p>
          <a:p>
            <a:pPr marL="914400" lvl="0">
              <a:lnSpc>
                <a:spcPct val="100000"/>
              </a:lnSpc>
              <a:spcBef>
                <a:spcPts val="400"/>
              </a:spcBef>
            </a:pPr>
            <a:r>
              <a:rPr lang="en-US" sz="2400" b="0" strike="sngStrike" dirty="0" err="1" smtClean="0">
                <a:solidFill>
                  <a:schemeClr val="bg2">
                    <a:lumMod val="90000"/>
                  </a:schemeClr>
                </a:solidFill>
                <a:latin typeface="Consolas" panose="020B0609020204030204" pitchFamily="49" charset="0"/>
                <a:cs typeface="Consolas" panose="020B0609020204030204" pitchFamily="49" charset="0"/>
              </a:rPr>
              <a:t>UpdateSourceTrigger</a:t>
            </a:r>
            <a:r>
              <a:rPr lang="en-US" sz="2400" b="0" dirty="0" smtClean="0">
                <a:solidFill>
                  <a:srgbClr val="0078D7"/>
                </a:solidFill>
                <a:latin typeface="Consolas" panose="020B0609020204030204" pitchFamily="49" charset="0"/>
                <a:cs typeface="Consolas" panose="020B0609020204030204" pitchFamily="49" charset="0"/>
              </a:rPr>
              <a:t>}</a:t>
            </a:r>
            <a:endParaRPr lang="en-US" sz="2400" b="0" dirty="0">
              <a:solidFill>
                <a:srgbClr val="737373"/>
              </a:solidFill>
              <a:latin typeface="Consolas" panose="020B0609020204030204" pitchFamily="49" charset="0"/>
              <a:cs typeface="Consolas" panose="020B0609020204030204" pitchFamily="49" charset="0"/>
            </a:endParaRPr>
          </a:p>
          <a:p>
            <a:endParaRPr lang="en-US" sz="4000" dirty="0"/>
          </a:p>
        </p:txBody>
      </p:sp>
      <p:sp>
        <p:nvSpPr>
          <p:cNvPr id="5" name="Rectangle 4"/>
          <p:cNvSpPr/>
          <p:nvPr/>
        </p:nvSpPr>
        <p:spPr>
          <a:xfrm>
            <a:off x="6858000" y="2841396"/>
            <a:ext cx="3733800" cy="609600"/>
          </a:xfrm>
          <a:prstGeom prst="rect">
            <a:avLst/>
          </a:prstGeom>
          <a:noFill/>
          <a:ln w="76200"/>
          <a:effectLst>
            <a:outerShdw blurRad="50800" dist="38100" dir="2700000" algn="tl" rotWithShape="0">
              <a:schemeClr val="bg1">
                <a:alpha val="40000"/>
              </a:scheme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p>
        </p:txBody>
      </p:sp>
      <p:sp>
        <p:nvSpPr>
          <p:cNvPr id="6" name="Rectangle 5"/>
          <p:cNvSpPr/>
          <p:nvPr/>
        </p:nvSpPr>
        <p:spPr>
          <a:xfrm>
            <a:off x="6858000" y="5791200"/>
            <a:ext cx="3733800" cy="609600"/>
          </a:xfrm>
          <a:prstGeom prst="rect">
            <a:avLst/>
          </a:prstGeom>
          <a:noFill/>
          <a:ln w="76200"/>
          <a:effectLst>
            <a:outerShdw blurRad="50800" dist="38100" dir="2700000" algn="tl" rotWithShape="0">
              <a:schemeClr val="bg1">
                <a:alpha val="40000"/>
              </a:scheme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p>
        </p:txBody>
      </p:sp>
    </p:spTree>
    <p:extLst>
      <p:ext uri="{BB962C8B-B14F-4D97-AF65-F5344CB8AC3E}">
        <p14:creationId xmlns:p14="http://schemas.microsoft.com/office/powerpoint/2010/main" val="28108099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zh-TW" altLang="en-US" dirty="0" smtClean="0"/>
              <a:t>資料繫結（</a:t>
            </a:r>
            <a:r>
              <a:rPr lang="en-US" altLang="zh-TW" dirty="0" smtClean="0"/>
              <a:t>Data Binding</a:t>
            </a:r>
            <a:r>
              <a:rPr lang="zh-TW" altLang="en-US" dirty="0" smtClean="0"/>
              <a:t>）簡介</a:t>
            </a:r>
            <a:endParaRPr lang="en-US" dirty="0" smtClean="0"/>
          </a:p>
          <a:p>
            <a:r>
              <a:rPr lang="en-US" dirty="0" smtClean="0"/>
              <a:t>Compiled binding</a:t>
            </a:r>
            <a:endParaRPr lang="en-US" dirty="0"/>
          </a:p>
          <a:p>
            <a:r>
              <a:rPr lang="zh-TW" altLang="en-US" dirty="0" smtClean="0"/>
              <a:t>控制項範本</a:t>
            </a:r>
            <a:endParaRPr lang="en-US" dirty="0"/>
          </a:p>
        </p:txBody>
      </p:sp>
    </p:spTree>
    <p:extLst>
      <p:ext uri="{BB962C8B-B14F-4D97-AF65-F5344CB8AC3E}">
        <p14:creationId xmlns:p14="http://schemas.microsoft.com/office/powerpoint/2010/main" val="1395085706"/>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pPr>
              <a:lnSpc>
                <a:spcPct val="150000"/>
              </a:lnSpc>
              <a:spcBef>
                <a:spcPts val="564"/>
              </a:spcBef>
            </a:pPr>
            <a:r>
              <a:rPr lang="en-US" sz="2000" b="0" dirty="0" smtClean="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ListView</a:t>
            </a:r>
            <a:r>
              <a:rPr lang="en-US" sz="2000" b="0" dirty="0">
                <a:solidFill>
                  <a:srgbClr val="FF0000"/>
                </a:solidFill>
                <a:latin typeface="Consolas" panose="020B0609020204030204" pitchFamily="49" charset="0"/>
                <a:cs typeface="Consolas" panose="020B0609020204030204" pitchFamily="49" charset="0"/>
              </a:rPr>
              <a:t> </a:t>
            </a:r>
            <a:r>
              <a:rPr lang="en-US" sz="2000" b="0" dirty="0" err="1" smtClean="0">
                <a:solidFill>
                  <a:srgbClr val="FF0000"/>
                </a:solidFill>
                <a:latin typeface="Consolas" panose="020B0609020204030204" pitchFamily="49" charset="0"/>
                <a:cs typeface="Consolas" panose="020B0609020204030204" pitchFamily="49" charset="0"/>
              </a:rPr>
              <a:t>ItemsSource</a:t>
            </a:r>
            <a:r>
              <a:rPr lang="en-US" sz="2000" b="0" dirty="0">
                <a:solidFill>
                  <a:srgbClr val="0000FF"/>
                </a:solidFill>
                <a:latin typeface="Consolas" panose="020B0609020204030204" pitchFamily="49" charset="0"/>
                <a:cs typeface="Consolas" panose="020B0609020204030204" pitchFamily="49" charset="0"/>
              </a:rPr>
              <a:t>="{</a:t>
            </a:r>
            <a:r>
              <a:rPr lang="en-US" sz="2000" b="0" dirty="0" err="1">
                <a:solidFill>
                  <a:srgbClr val="A31515"/>
                </a:solidFill>
                <a:latin typeface="Consolas" panose="020B0609020204030204" pitchFamily="49" charset="0"/>
                <a:cs typeface="Consolas" panose="020B0609020204030204" pitchFamily="49" charset="0"/>
              </a:rPr>
              <a:t>x</a:t>
            </a:r>
            <a:r>
              <a:rPr lang="en-US" sz="2000" b="0" dirty="0" err="1">
                <a:solidFill>
                  <a:srgbClr val="0000FF"/>
                </a:solidFill>
                <a:latin typeface="Consolas" panose="020B0609020204030204" pitchFamily="49" charset="0"/>
                <a:cs typeface="Consolas" panose="020B0609020204030204" pitchFamily="49" charset="0"/>
              </a:rPr>
              <a:t>:</a:t>
            </a:r>
            <a:r>
              <a:rPr lang="en-US" sz="2000" b="0" dirty="0" err="1">
                <a:solidFill>
                  <a:srgbClr val="A31515"/>
                </a:solidFill>
                <a:latin typeface="Consolas" panose="020B0609020204030204" pitchFamily="49" charset="0"/>
                <a:cs typeface="Consolas" panose="020B0609020204030204" pitchFamily="49" charset="0"/>
              </a:rPr>
              <a:t>Bind</a:t>
            </a:r>
            <a:r>
              <a:rPr lang="en-US" sz="2000" b="0" dirty="0">
                <a:solidFill>
                  <a:srgbClr val="FF0000"/>
                </a:solidFill>
                <a:latin typeface="Consolas" panose="020B0609020204030204" pitchFamily="49" charset="0"/>
                <a:cs typeface="Consolas" panose="020B0609020204030204" pitchFamily="49" charset="0"/>
              </a:rPr>
              <a:t> </a:t>
            </a:r>
            <a:r>
              <a:rPr lang="en-US" sz="2000" b="0" dirty="0" err="1" smtClean="0">
                <a:solidFill>
                  <a:srgbClr val="FF0000"/>
                </a:solidFill>
                <a:latin typeface="Consolas" panose="020B0609020204030204" pitchFamily="49" charset="0"/>
                <a:cs typeface="Consolas" panose="020B0609020204030204" pitchFamily="49" charset="0"/>
              </a:rPr>
              <a:t>ViewModel</a:t>
            </a:r>
            <a:r>
              <a:rPr lang="en-US" sz="2000" b="0" dirty="0" err="1" smtClean="0">
                <a:solidFill>
                  <a:srgbClr val="0000FF"/>
                </a:solidFill>
                <a:latin typeface="Consolas" panose="020B0609020204030204" pitchFamily="49" charset="0"/>
                <a:cs typeface="Consolas" panose="020B0609020204030204" pitchFamily="49" charset="0"/>
              </a:rPr>
              <a:t>.Employees</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ListView.ItemTemplate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DataTemplate</a:t>
            </a:r>
            <a:r>
              <a:rPr lang="en-US" sz="2000" b="0" dirty="0">
                <a:solidFill>
                  <a:srgbClr val="FF0000"/>
                </a:solidFill>
                <a:latin typeface="Consolas" panose="020B0609020204030204" pitchFamily="49" charset="0"/>
                <a:cs typeface="Consolas" panose="020B0609020204030204" pitchFamily="49" charset="0"/>
              </a:rPr>
              <a:t> x</a:t>
            </a:r>
            <a:r>
              <a:rPr lang="en-US" sz="2000" b="0" dirty="0">
                <a:solidFill>
                  <a:srgbClr val="0000FF"/>
                </a:solidFill>
                <a:latin typeface="Consolas" panose="020B0609020204030204" pitchFamily="49" charset="0"/>
                <a:cs typeface="Consolas" panose="020B0609020204030204" pitchFamily="49" charset="0"/>
              </a:rPr>
              <a:t>:</a:t>
            </a:r>
            <a:r>
              <a:rPr lang="en-US" sz="2000" b="0" dirty="0">
                <a:solidFill>
                  <a:srgbClr val="FF0000"/>
                </a:solidFill>
                <a:latin typeface="Consolas" panose="020B0609020204030204" pitchFamily="49" charset="0"/>
                <a:cs typeface="Consolas" panose="020B0609020204030204" pitchFamily="49" charset="0"/>
              </a:rPr>
              <a:t>DataType</a:t>
            </a:r>
            <a:r>
              <a:rPr lang="en-US" sz="2000" b="0" dirty="0">
                <a:solidFill>
                  <a:srgbClr val="0000FF"/>
                </a:solidFill>
                <a:latin typeface="Consolas" panose="020B0609020204030204" pitchFamily="49" charset="0"/>
                <a:cs typeface="Consolas" panose="020B0609020204030204" pitchFamily="49" charset="0"/>
              </a:rPr>
              <a:t>="</a:t>
            </a:r>
            <a:r>
              <a:rPr lang="en-US" sz="2000" b="0" dirty="0" smtClean="0">
                <a:solidFill>
                  <a:srgbClr val="0000FF"/>
                </a:solidFill>
                <a:latin typeface="Consolas" panose="020B0609020204030204" pitchFamily="49" charset="0"/>
                <a:cs typeface="Consolas" panose="020B0609020204030204" pitchFamily="49" charset="0"/>
              </a:rPr>
              <a:t>model:Employee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a:solidFill>
                  <a:srgbClr val="A31515"/>
                </a:solidFill>
                <a:latin typeface="Consolas" panose="020B0609020204030204" pitchFamily="49" charset="0"/>
                <a:cs typeface="Consolas" panose="020B0609020204030204" pitchFamily="49" charset="0"/>
              </a:rPr>
              <a:t>Grid</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TextBlock</a:t>
            </a:r>
            <a:r>
              <a:rPr lang="en-US" sz="2000" b="0" dirty="0">
                <a:solidFill>
                  <a:srgbClr val="FF0000"/>
                </a:solidFill>
                <a:latin typeface="Consolas" panose="020B0609020204030204" pitchFamily="49" charset="0"/>
                <a:cs typeface="Consolas" panose="020B0609020204030204" pitchFamily="49" charset="0"/>
              </a:rPr>
              <a:t> Text</a:t>
            </a:r>
            <a:r>
              <a:rPr lang="en-US" sz="2000" b="0" dirty="0">
                <a:solidFill>
                  <a:srgbClr val="0000FF"/>
                </a:solidFill>
                <a:latin typeface="Consolas" panose="020B0609020204030204" pitchFamily="49" charset="0"/>
                <a:cs typeface="Consolas" panose="020B0609020204030204" pitchFamily="49" charset="0"/>
              </a:rPr>
              <a:t>="{</a:t>
            </a:r>
            <a:r>
              <a:rPr lang="en-US" sz="2000" b="0" dirty="0" err="1">
                <a:solidFill>
                  <a:srgbClr val="A31515"/>
                </a:solidFill>
                <a:latin typeface="Consolas" panose="020B0609020204030204" pitchFamily="49" charset="0"/>
                <a:cs typeface="Consolas" panose="020B0609020204030204" pitchFamily="49" charset="0"/>
              </a:rPr>
              <a:t>x</a:t>
            </a:r>
            <a:r>
              <a:rPr lang="en-US" sz="2000" b="0" dirty="0" err="1">
                <a:solidFill>
                  <a:srgbClr val="0000FF"/>
                </a:solidFill>
                <a:latin typeface="Consolas" panose="020B0609020204030204" pitchFamily="49" charset="0"/>
                <a:cs typeface="Consolas" panose="020B0609020204030204" pitchFamily="49" charset="0"/>
              </a:rPr>
              <a:t>:</a:t>
            </a:r>
            <a:r>
              <a:rPr lang="en-US" sz="2000" b="0" dirty="0" err="1">
                <a:solidFill>
                  <a:srgbClr val="A31515"/>
                </a:solidFill>
                <a:latin typeface="Consolas" panose="020B0609020204030204" pitchFamily="49" charset="0"/>
                <a:cs typeface="Consolas" panose="020B0609020204030204" pitchFamily="49" charset="0"/>
              </a:rPr>
              <a:t>Bind</a:t>
            </a:r>
            <a:r>
              <a:rPr lang="en-US" sz="2000" b="0" dirty="0">
                <a:solidFill>
                  <a:srgbClr val="FF0000"/>
                </a:solidFill>
                <a:latin typeface="Consolas" panose="020B0609020204030204" pitchFamily="49" charset="0"/>
                <a:cs typeface="Consolas" panose="020B0609020204030204" pitchFamily="49" charset="0"/>
              </a:rPr>
              <a:t> </a:t>
            </a:r>
            <a:r>
              <a:rPr lang="en-US" sz="2000" b="0" dirty="0" smtClean="0">
                <a:solidFill>
                  <a:srgbClr val="FF0000"/>
                </a:solidFill>
                <a:latin typeface="Consolas" panose="020B0609020204030204" pitchFamily="49" charset="0"/>
                <a:cs typeface="Consolas" panose="020B0609020204030204" pitchFamily="49" charset="0"/>
              </a:rPr>
              <a:t>Name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a:solidFill>
                  <a:srgbClr val="A31515"/>
                </a:solidFill>
                <a:latin typeface="Consolas" panose="020B0609020204030204" pitchFamily="49" charset="0"/>
                <a:cs typeface="Consolas" panose="020B0609020204030204" pitchFamily="49" charset="0"/>
              </a:rPr>
              <a:t>Grid</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DataTemplate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00"/>
                </a:solidFill>
                <a:latin typeface="Consolas" panose="020B0609020204030204" pitchFamily="49" charset="0"/>
                <a:cs typeface="Consolas" panose="020B0609020204030204" pitchFamily="49" charset="0"/>
              </a:rPr>
              <a:t>    </a:t>
            </a: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ListView.ItemTemplate</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a:p>
            <a:pPr>
              <a:lnSpc>
                <a:spcPct val="150000"/>
              </a:lnSpc>
              <a:spcBef>
                <a:spcPts val="564"/>
              </a:spcBef>
            </a:pPr>
            <a:r>
              <a:rPr lang="en-US" sz="2000" b="0" dirty="0">
                <a:solidFill>
                  <a:srgbClr val="0000FF"/>
                </a:solidFill>
                <a:latin typeface="Consolas" panose="020B0609020204030204" pitchFamily="49" charset="0"/>
                <a:cs typeface="Consolas" panose="020B0609020204030204" pitchFamily="49" charset="0"/>
              </a:rPr>
              <a:t>&lt;/</a:t>
            </a:r>
            <a:r>
              <a:rPr lang="en-US" sz="2000" b="0" dirty="0" err="1">
                <a:solidFill>
                  <a:srgbClr val="A31515"/>
                </a:solidFill>
                <a:latin typeface="Consolas" panose="020B0609020204030204" pitchFamily="49" charset="0"/>
                <a:cs typeface="Consolas" panose="020B0609020204030204" pitchFamily="49" charset="0"/>
              </a:rPr>
              <a:t>ListView</a:t>
            </a:r>
            <a:r>
              <a:rPr lang="en-US" sz="2000" b="0" dirty="0">
                <a:solidFill>
                  <a:srgbClr val="0000FF"/>
                </a:solidFill>
                <a:latin typeface="Consolas" panose="020B0609020204030204" pitchFamily="49" charset="0"/>
                <a:cs typeface="Consolas" panose="020B0609020204030204" pitchFamily="49" charset="0"/>
              </a:rPr>
              <a:t>&gt;</a:t>
            </a:r>
            <a:endParaRPr lang="en-US" sz="2000" b="0" dirty="0">
              <a:latin typeface="Consolas" panose="020B0609020204030204" pitchFamily="49" charset="0"/>
              <a:ea typeface="Times New Roman" panose="02020603050405020304" pitchFamily="18" charset="0"/>
              <a:cs typeface="Consolas" panose="020B0609020204030204" pitchFamily="49" charset="0"/>
            </a:endParaRPr>
          </a:p>
        </p:txBody>
      </p:sp>
      <p:sp>
        <p:nvSpPr>
          <p:cNvPr id="8" name="Rectangle 7"/>
          <p:cNvSpPr/>
          <p:nvPr/>
        </p:nvSpPr>
        <p:spPr bwMode="auto">
          <a:xfrm>
            <a:off x="247843" y="1371600"/>
            <a:ext cx="8208818"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p:cNvSpPr>
            <a:spLocks noGrp="1"/>
          </p:cNvSpPr>
          <p:nvPr>
            <p:ph type="title"/>
          </p:nvPr>
        </p:nvSpPr>
        <p:spPr/>
        <p:txBody>
          <a:bodyPr/>
          <a:lstStyle/>
          <a:p>
            <a:r>
              <a:rPr lang="en-US" dirty="0" smtClean="0"/>
              <a:t>Data Templates</a:t>
            </a:r>
            <a:endParaRPr lang="en-US" dirty="0"/>
          </a:p>
        </p:txBody>
      </p:sp>
      <p:sp>
        <p:nvSpPr>
          <p:cNvPr id="9" name="Rectangle 8"/>
          <p:cNvSpPr/>
          <p:nvPr/>
        </p:nvSpPr>
        <p:spPr bwMode="auto">
          <a:xfrm>
            <a:off x="1214613" y="2483643"/>
            <a:ext cx="6710187"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0" name="Rectangle 9"/>
          <p:cNvSpPr/>
          <p:nvPr/>
        </p:nvSpPr>
        <p:spPr bwMode="auto">
          <a:xfrm>
            <a:off x="2284461" y="3503696"/>
            <a:ext cx="5640339"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8547783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endParaRPr lang="en-US"/>
          </a:p>
        </p:txBody>
      </p:sp>
      <p:sp>
        <p:nvSpPr>
          <p:cNvPr id="4" name="Title 3"/>
          <p:cNvSpPr>
            <a:spLocks noGrp="1"/>
          </p:cNvSpPr>
          <p:nvPr>
            <p:ph type="ctrTitle"/>
          </p:nvPr>
        </p:nvSpPr>
        <p:spPr/>
        <p:txBody>
          <a:bodyPr/>
          <a:lstStyle/>
          <a:p>
            <a:r>
              <a:rPr lang="en-US" dirty="0" smtClean="0"/>
              <a:t>Compiled binding</a:t>
            </a:r>
            <a:endParaRPr lang="en-US" dirty="0"/>
          </a:p>
        </p:txBody>
      </p:sp>
    </p:spTree>
    <p:extLst>
      <p:ext uri="{BB962C8B-B14F-4D97-AF65-F5344CB8AC3E}">
        <p14:creationId xmlns:p14="http://schemas.microsoft.com/office/powerpoint/2010/main" val="2594931092"/>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ND">
            <a:hlinkClick r:id="" action="ppaction://media"/>
          </p:cNvPr>
          <p:cNvPicPr>
            <a:picLocks noGrp="1" noChangeAspect="1"/>
          </p:cNvPicPr>
          <p:nvPr>
            <p:ph type="media" sz="quarter" idx="10"/>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6846127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299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Syntax differences</a:t>
            </a:r>
            <a:endParaRPr lang="en-US" dirty="0"/>
          </a:p>
        </p:txBody>
      </p:sp>
      <p:sp>
        <p:nvSpPr>
          <p:cNvPr id="5" name="Rectangle 4"/>
          <p:cNvSpPr/>
          <p:nvPr/>
        </p:nvSpPr>
        <p:spPr>
          <a:xfrm>
            <a:off x="381000" y="1371600"/>
            <a:ext cx="11541762" cy="5293757"/>
          </a:xfrm>
          <a:prstGeom prst="rect">
            <a:avLst/>
          </a:prstGeom>
        </p:spPr>
        <p:txBody>
          <a:bodyPr wrap="square">
            <a:spAutoFit/>
          </a:bodyPr>
          <a:lstStyle/>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ItemsSource</a:t>
            </a:r>
            <a:r>
              <a:rPr lang="en-US" dirty="0">
                <a:solidFill>
                  <a:srgbClr val="0000FF"/>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Binding</a:t>
            </a:r>
            <a:r>
              <a:rPr lang="en-US" dirty="0">
                <a:solidFill>
                  <a:srgbClr val="FF0000"/>
                </a:solidFill>
                <a:highlight>
                  <a:srgbClr val="FFFFFF"/>
                </a:highlight>
                <a:latin typeface="Consolas" panose="020B0609020204030204" pitchFamily="49" charset="0"/>
              </a:rPr>
              <a:t> Items</a:t>
            </a:r>
            <a:r>
              <a:rPr lang="en-US" dirty="0">
                <a:solidFill>
                  <a:srgbClr val="0000FF"/>
                </a:solidFill>
                <a:highlight>
                  <a:srgbClr val="FFFFFF"/>
                </a:highlight>
                <a:latin typeface="Consolas" panose="020B0609020204030204" pitchFamily="49" charset="0"/>
              </a:rPr>
              <a:t>}"</a:t>
            </a:r>
            <a:r>
              <a:rPr lang="en-US" dirty="0">
                <a:solidFill>
                  <a:srgbClr val="FF0000"/>
                </a:solidFill>
                <a:highlight>
                  <a:srgbClr val="FFFFFF"/>
                </a:highlight>
                <a:latin typeface="Consolas" panose="020B0609020204030204" pitchFamily="49" charset="0"/>
              </a:rPr>
              <a:t> Header</a:t>
            </a:r>
            <a:r>
              <a:rPr lang="en-US" dirty="0">
                <a:solidFill>
                  <a:srgbClr val="0000FF"/>
                </a:solidFill>
                <a:highlight>
                  <a:srgbClr val="FFFFFF"/>
                </a:highlight>
                <a:latin typeface="Consolas" panose="020B0609020204030204" pitchFamily="49" charset="0"/>
              </a:rPr>
              <a:t>="Classic"</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Grid.Column</a:t>
            </a:r>
            <a:r>
              <a:rPr lang="en-US" dirty="0">
                <a:solidFill>
                  <a:srgbClr val="0000FF"/>
                </a:solidFill>
                <a:highlight>
                  <a:srgbClr val="FFFFFF"/>
                </a:highlight>
                <a:latin typeface="Consolas" panose="020B0609020204030204" pitchFamily="49" charset="0"/>
              </a:rPr>
              <a:t>="0"&gt;</a:t>
            </a:r>
            <a:endParaRPr lang="en-US" dirty="0">
              <a:solidFill>
                <a:srgbClr val="000000"/>
              </a:solidFill>
              <a:highlight>
                <a:srgbClr val="FFFFFF"/>
              </a:highlight>
              <a:latin typeface="Consolas" panose="020B0609020204030204" pitchFamily="49" charset="0"/>
            </a:endParaRPr>
          </a:p>
          <a:p>
            <a:pPr>
              <a:spcBef>
                <a:spcPts val="400"/>
              </a:spcBef>
            </a:pPr>
            <a:r>
              <a:rPr lang="en-US" dirty="0" smtClean="0">
                <a:solidFill>
                  <a:srgbClr val="0000FF"/>
                </a:solidFill>
                <a:highlight>
                  <a:srgbClr val="FFFFFF"/>
                </a:highlight>
                <a:latin typeface="Consolas" panose="020B0609020204030204" pitchFamily="49" charset="0"/>
              </a:rPr>
              <a:t>  &lt;</a:t>
            </a:r>
            <a:r>
              <a:rPr lang="en-US" dirty="0" err="1">
                <a:solidFill>
                  <a:srgbClr val="A31515"/>
                </a:solidFill>
                <a:highlight>
                  <a:srgbClr val="FFFFFF"/>
                </a:highlight>
                <a:latin typeface="Consolas" panose="020B0609020204030204" pitchFamily="49" charset="0"/>
              </a:rPr>
              <a:t>ListView.ItemTemplate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smtClean="0">
                <a:solidFill>
                  <a:srgbClr val="0000FF"/>
                </a:solidFill>
                <a:highlight>
                  <a:srgbClr val="FFFFFF"/>
                </a:highlight>
                <a:latin typeface="Consolas" panose="020B0609020204030204" pitchFamily="49" charset="0"/>
              </a:rPr>
              <a:t>    &lt;</a:t>
            </a:r>
            <a:r>
              <a:rPr lang="en-US" dirty="0" err="1">
                <a:solidFill>
                  <a:srgbClr val="A31515"/>
                </a:solidFill>
                <a:highlight>
                  <a:srgbClr val="FFFFFF"/>
                </a:highlight>
                <a:latin typeface="Consolas" panose="020B0609020204030204" pitchFamily="49" charset="0"/>
              </a:rPr>
              <a:t>DataTemplate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TextBlock</a:t>
            </a:r>
            <a:r>
              <a:rPr lang="en-US" dirty="0">
                <a:solidFill>
                  <a:srgbClr val="FF0000"/>
                </a:solidFill>
                <a:highlight>
                  <a:srgbClr val="FFFFFF"/>
                </a:highlight>
                <a:latin typeface="Consolas" panose="020B0609020204030204" pitchFamily="49" charset="0"/>
              </a:rPr>
              <a:t> Text</a:t>
            </a:r>
            <a:r>
              <a:rPr lang="en-US" dirty="0">
                <a:solidFill>
                  <a:srgbClr val="0000FF"/>
                </a:solidFill>
                <a:highlight>
                  <a:srgbClr val="FFFFFF"/>
                </a:highlight>
                <a:latin typeface="Consolas" panose="020B0609020204030204" pitchFamily="49" charset="0"/>
              </a:rPr>
              <a:t>="{</a:t>
            </a:r>
            <a:r>
              <a:rPr lang="en-US" dirty="0">
                <a:solidFill>
                  <a:srgbClr val="A31515"/>
                </a:solidFill>
                <a:highlight>
                  <a:srgbClr val="FFFFFF"/>
                </a:highlight>
                <a:latin typeface="Consolas" panose="020B0609020204030204" pitchFamily="49" charset="0"/>
              </a:rPr>
              <a:t>Binding</a:t>
            </a:r>
            <a:r>
              <a:rPr lang="en-US" dirty="0">
                <a:solidFill>
                  <a:srgbClr val="FF0000"/>
                </a:solidFill>
                <a:highlight>
                  <a:srgbClr val="FFFFFF"/>
                </a:highlight>
                <a:latin typeface="Consolas" panose="020B0609020204030204" pitchFamily="49" charset="0"/>
              </a:rPr>
              <a:t> Title</a:t>
            </a:r>
            <a:r>
              <a:rPr lang="en-US" dirty="0">
                <a:solidFill>
                  <a:srgbClr val="0000FF"/>
                </a:solidFill>
                <a:highlight>
                  <a:srgbClr val="FFFFFF"/>
                </a:highlight>
                <a:latin typeface="Consolas" panose="020B0609020204030204" pitchFamily="49" charset="0"/>
              </a:rPr>
              <a:t>}" /&gt;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smtClean="0">
                <a:solidFill>
                  <a:srgbClr val="000000"/>
                </a:solidFill>
                <a:highlight>
                  <a:srgbClr val="FFFFFF"/>
                </a:highlight>
                <a:latin typeface="Consolas" panose="020B0609020204030204" pitchFamily="49" charset="0"/>
              </a:rPr>
              <a:t>  </a:t>
            </a:r>
            <a:r>
              <a:rPr lang="en-US" dirty="0" smtClean="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DataTemplate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smtClean="0">
                <a:solidFill>
                  <a:srgbClr val="000000"/>
                </a:solidFill>
                <a:highlight>
                  <a:srgbClr val="FFFFFF"/>
                </a:highlight>
                <a:latin typeface="Consolas" panose="020B0609020204030204" pitchFamily="49" charset="0"/>
              </a:rPr>
              <a:t>  </a:t>
            </a:r>
            <a:r>
              <a:rPr lang="en-US" dirty="0" smtClean="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ListView.ItemTemplate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smtClean="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ItemsSource</a:t>
            </a:r>
            <a:r>
              <a:rPr lang="en-US" dirty="0">
                <a:solidFill>
                  <a:srgbClr val="0000FF"/>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x</a:t>
            </a:r>
            <a:r>
              <a:rPr lang="en-US" dirty="0" err="1">
                <a:solidFill>
                  <a:srgbClr val="0000FF"/>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Bind</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ViewModel</a:t>
            </a:r>
            <a:r>
              <a:rPr lang="en-US" dirty="0" err="1">
                <a:solidFill>
                  <a:srgbClr val="0000FF"/>
                </a:solidFill>
                <a:highlight>
                  <a:srgbClr val="FFFFFF"/>
                </a:highlight>
                <a:latin typeface="Consolas" panose="020B0609020204030204" pitchFamily="49" charset="0"/>
              </a:rPr>
              <a:t>.Items</a:t>
            </a:r>
            <a:r>
              <a:rPr lang="en-US" dirty="0">
                <a:solidFill>
                  <a:srgbClr val="0000FF"/>
                </a:solidFill>
                <a:highlight>
                  <a:srgbClr val="FFFFFF"/>
                </a:highlight>
                <a:latin typeface="Consolas" panose="020B0609020204030204" pitchFamily="49" charset="0"/>
              </a:rPr>
              <a:t>}"</a:t>
            </a:r>
            <a:r>
              <a:rPr lang="en-US" dirty="0">
                <a:solidFill>
                  <a:srgbClr val="000000"/>
                </a:solidFill>
                <a:highlight>
                  <a:srgbClr val="FFFFFF"/>
                </a:highlight>
                <a:latin typeface="Consolas" panose="020B0609020204030204" pitchFamily="49" charset="0"/>
              </a:rPr>
              <a:t> </a:t>
            </a:r>
            <a:r>
              <a:rPr lang="en-US" dirty="0" err="1" smtClean="0">
                <a:solidFill>
                  <a:srgbClr val="FF0000"/>
                </a:solidFill>
                <a:highlight>
                  <a:srgbClr val="FFFFFF"/>
                </a:highlight>
                <a:latin typeface="Consolas" panose="020B0609020204030204" pitchFamily="49" charset="0"/>
              </a:rPr>
              <a:t>xmlns</a:t>
            </a:r>
            <a:r>
              <a:rPr lang="en-US" dirty="0" err="1" smtClean="0">
                <a:solidFill>
                  <a:srgbClr val="0000FF"/>
                </a:solidFill>
                <a:highlight>
                  <a:srgbClr val="FFFFFF"/>
                </a:highlight>
                <a:latin typeface="Consolas" panose="020B0609020204030204" pitchFamily="49" charset="0"/>
              </a:rPr>
              <a:t>:</a:t>
            </a:r>
            <a:r>
              <a:rPr lang="en-US" dirty="0" err="1" smtClean="0">
                <a:solidFill>
                  <a:srgbClr val="FF0000"/>
                </a:solidFill>
                <a:highlight>
                  <a:srgbClr val="FFFFFF"/>
                </a:highlight>
                <a:latin typeface="Consolas" panose="020B0609020204030204" pitchFamily="49" charset="0"/>
              </a:rPr>
              <a:t>m</a:t>
            </a:r>
            <a:r>
              <a:rPr lang="en-US" dirty="0">
                <a:solidFill>
                  <a:srgbClr val="0000FF"/>
                </a:solidFill>
                <a:highlight>
                  <a:srgbClr val="FFFFFF"/>
                </a:highlight>
                <a:latin typeface="Consolas" panose="020B0609020204030204" pitchFamily="49" charset="0"/>
              </a:rPr>
              <a:t>="using:Blank3.Models"</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FF0000"/>
                </a:solidFill>
                <a:highlight>
                  <a:srgbClr val="FFFFFF"/>
                </a:highlight>
                <a:latin typeface="Consolas" panose="020B0609020204030204" pitchFamily="49" charset="0"/>
              </a:rPr>
              <a:t> Header</a:t>
            </a:r>
            <a:r>
              <a:rPr lang="en-US" dirty="0">
                <a:solidFill>
                  <a:srgbClr val="0000FF"/>
                </a:solidFill>
                <a:highlight>
                  <a:srgbClr val="FFFFFF"/>
                </a:highlight>
                <a:latin typeface="Consolas" panose="020B0609020204030204" pitchFamily="49" charset="0"/>
              </a:rPr>
              <a:t>="Compiled"</a:t>
            </a:r>
            <a:r>
              <a:rPr lang="en-US" dirty="0">
                <a:solidFill>
                  <a:srgbClr val="FF0000"/>
                </a:solidFill>
                <a:highlight>
                  <a:srgbClr val="FFFFFF"/>
                </a:highlight>
                <a:latin typeface="Consolas" panose="020B0609020204030204" pitchFamily="49" charset="0"/>
              </a:rPr>
              <a:t> </a:t>
            </a:r>
            <a:r>
              <a:rPr lang="en-US" dirty="0" err="1">
                <a:solidFill>
                  <a:srgbClr val="FF0000"/>
                </a:solidFill>
                <a:highlight>
                  <a:srgbClr val="FFFFFF"/>
                </a:highlight>
                <a:latin typeface="Consolas" panose="020B0609020204030204" pitchFamily="49" charset="0"/>
              </a:rPr>
              <a:t>Grid.Column</a:t>
            </a:r>
            <a:r>
              <a:rPr lang="en-US" dirty="0">
                <a:solidFill>
                  <a:srgbClr val="0000FF"/>
                </a:solidFill>
                <a:highlight>
                  <a:srgbClr val="FFFFFF"/>
                </a:highlight>
                <a:latin typeface="Consolas" panose="020B0609020204030204" pitchFamily="49" charset="0"/>
              </a:rPr>
              <a:t>="1"&gt;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ListView.ItemTemplate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DataTemplate</a:t>
            </a:r>
            <a:r>
              <a:rPr lang="en-US" dirty="0">
                <a:solidFill>
                  <a:srgbClr val="FF0000"/>
                </a:solidFill>
                <a:highlight>
                  <a:srgbClr val="FFFFFF"/>
                </a:highlight>
                <a:latin typeface="Consolas" panose="020B0609020204030204" pitchFamily="49" charset="0"/>
              </a:rPr>
              <a:t> x</a:t>
            </a:r>
            <a:r>
              <a:rPr lang="en-US" dirty="0">
                <a:solidFill>
                  <a:srgbClr val="0000FF"/>
                </a:solidFill>
                <a:highlight>
                  <a:srgbClr val="FFFFFF"/>
                </a:highlight>
                <a:latin typeface="Consolas" panose="020B0609020204030204" pitchFamily="49" charset="0"/>
              </a:rPr>
              <a:t>:</a:t>
            </a:r>
            <a:r>
              <a:rPr lang="en-US" dirty="0">
                <a:solidFill>
                  <a:srgbClr val="FF0000"/>
                </a:solidFill>
                <a:highlight>
                  <a:srgbClr val="FFFFFF"/>
                </a:highlight>
                <a:latin typeface="Consolas" panose="020B0609020204030204" pitchFamily="49" charset="0"/>
              </a:rPr>
              <a:t>DataType</a:t>
            </a:r>
            <a:r>
              <a:rPr lang="en-US" dirty="0">
                <a:solidFill>
                  <a:srgbClr val="0000FF"/>
                </a:solidFill>
                <a:highlight>
                  <a:srgbClr val="FFFFFF"/>
                </a:highlight>
                <a:latin typeface="Consolas" panose="020B0609020204030204" pitchFamily="49" charset="0"/>
              </a:rPr>
              <a:t>="m:TodoItem"&gt;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TextBlock</a:t>
            </a:r>
            <a:r>
              <a:rPr lang="en-US" dirty="0">
                <a:solidFill>
                  <a:srgbClr val="FF0000"/>
                </a:solidFill>
                <a:highlight>
                  <a:srgbClr val="FFFFFF"/>
                </a:highlight>
                <a:latin typeface="Consolas" panose="020B0609020204030204" pitchFamily="49" charset="0"/>
              </a:rPr>
              <a:t> Text</a:t>
            </a:r>
            <a:r>
              <a:rPr lang="en-US" dirty="0">
                <a:solidFill>
                  <a:srgbClr val="0000FF"/>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x</a:t>
            </a:r>
            <a:r>
              <a:rPr lang="en-US" dirty="0" err="1">
                <a:solidFill>
                  <a:srgbClr val="0000FF"/>
                </a:solidFill>
                <a:highlight>
                  <a:srgbClr val="FFFFFF"/>
                </a:highlight>
                <a:latin typeface="Consolas" panose="020B0609020204030204" pitchFamily="49" charset="0"/>
              </a:rPr>
              <a:t>:</a:t>
            </a:r>
            <a:r>
              <a:rPr lang="en-US" dirty="0" err="1">
                <a:solidFill>
                  <a:srgbClr val="A31515"/>
                </a:solidFill>
                <a:highlight>
                  <a:srgbClr val="FFFFFF"/>
                </a:highlight>
                <a:latin typeface="Consolas" panose="020B0609020204030204" pitchFamily="49" charset="0"/>
              </a:rPr>
              <a:t>Bind</a:t>
            </a:r>
            <a:r>
              <a:rPr lang="en-US" dirty="0">
                <a:solidFill>
                  <a:srgbClr val="FF0000"/>
                </a:solidFill>
                <a:highlight>
                  <a:srgbClr val="FFFFFF"/>
                </a:highlight>
                <a:latin typeface="Consolas" panose="020B0609020204030204" pitchFamily="49" charset="0"/>
              </a:rPr>
              <a:t> Title</a:t>
            </a:r>
            <a:r>
              <a:rPr lang="en-US" dirty="0">
                <a:solidFill>
                  <a:srgbClr val="0000FF"/>
                </a:solidFill>
                <a:highlight>
                  <a:srgbClr val="FFFFFF"/>
                </a:highlight>
                <a:latin typeface="Consolas" panose="020B0609020204030204" pitchFamily="49" charset="0"/>
              </a:rPr>
              <a:t>}" /&gt;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DataTemplate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00"/>
                </a:solidFill>
                <a:highlight>
                  <a:srgbClr val="FFFFFF"/>
                </a:highlight>
                <a:latin typeface="Consolas" panose="020B0609020204030204" pitchFamily="49" charset="0"/>
              </a:rPr>
              <a:t>    </a:t>
            </a: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ListView.ItemTemplate</a:t>
            </a:r>
            <a:r>
              <a:rPr lang="en-US" dirty="0">
                <a:solidFill>
                  <a:srgbClr val="0000FF"/>
                </a:solidFill>
                <a:highlight>
                  <a:srgbClr val="FFFFFF"/>
                </a:highlight>
                <a:latin typeface="Consolas" panose="020B0609020204030204" pitchFamily="49" charset="0"/>
              </a:rPr>
              <a:t>&gt;</a:t>
            </a:r>
            <a:endParaRPr lang="en-US" dirty="0">
              <a:solidFill>
                <a:srgbClr val="000000"/>
              </a:solidFill>
              <a:highlight>
                <a:srgbClr val="FFFFFF"/>
              </a:highlight>
              <a:latin typeface="Consolas" panose="020B0609020204030204" pitchFamily="49" charset="0"/>
            </a:endParaRPr>
          </a:p>
          <a:p>
            <a:pPr>
              <a:spcBef>
                <a:spcPts val="400"/>
              </a:spcBef>
            </a:pPr>
            <a:r>
              <a:rPr lang="en-US" dirty="0">
                <a:solidFill>
                  <a:srgbClr val="0000FF"/>
                </a:solidFill>
                <a:highlight>
                  <a:srgbClr val="FFFFFF"/>
                </a:highlight>
                <a:latin typeface="Consolas" panose="020B0609020204030204" pitchFamily="49" charset="0"/>
              </a:rPr>
              <a:t>&lt;/</a:t>
            </a:r>
            <a:r>
              <a:rPr lang="en-US" dirty="0" err="1">
                <a:solidFill>
                  <a:srgbClr val="A31515"/>
                </a:solidFill>
                <a:highlight>
                  <a:srgbClr val="FFFFFF"/>
                </a:highlight>
                <a:latin typeface="Consolas" panose="020B0609020204030204" pitchFamily="49" charset="0"/>
              </a:rPr>
              <a:t>ListView</a:t>
            </a:r>
            <a:r>
              <a:rPr lang="en-US" dirty="0">
                <a:solidFill>
                  <a:srgbClr val="0000FF"/>
                </a:solidFill>
                <a:highlight>
                  <a:srgbClr val="FFFFFF"/>
                </a:highlight>
                <a:latin typeface="Consolas" panose="020B0609020204030204" pitchFamily="49" charset="0"/>
              </a:rPr>
              <a:t>&gt;</a:t>
            </a:r>
            <a:endParaRPr lang="en-US" dirty="0"/>
          </a:p>
        </p:txBody>
      </p:sp>
      <p:sp>
        <p:nvSpPr>
          <p:cNvPr id="6" name="Rectangle 5"/>
          <p:cNvSpPr/>
          <p:nvPr/>
        </p:nvSpPr>
        <p:spPr bwMode="auto">
          <a:xfrm>
            <a:off x="1569721" y="1325880"/>
            <a:ext cx="4267200" cy="47244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1569720" y="3931920"/>
            <a:ext cx="5059679"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2971800" y="4905865"/>
            <a:ext cx="3505200" cy="47244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509907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Improve performance by simplifying your templates</a:t>
            </a:r>
            <a:endParaRPr lang="en-US" dirty="0"/>
          </a:p>
        </p:txBody>
      </p:sp>
    </p:spTree>
    <p:extLst>
      <p:ext uri="{BB962C8B-B14F-4D97-AF65-F5344CB8AC3E}">
        <p14:creationId xmlns:p14="http://schemas.microsoft.com/office/powerpoint/2010/main" val="1722933576"/>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Resource dictionaries</a:t>
            </a:r>
            <a:endParaRPr lang="en-US" dirty="0"/>
          </a:p>
        </p:txBody>
      </p:sp>
      <p:sp>
        <p:nvSpPr>
          <p:cNvPr id="2" name="Text Placeholder 1"/>
          <p:cNvSpPr>
            <a:spLocks noGrp="1"/>
          </p:cNvSpPr>
          <p:nvPr>
            <p:ph type="body" sz="quarter" idx="10"/>
          </p:nvPr>
        </p:nvSpPr>
        <p:spPr/>
        <p:txBody>
          <a:bodyPr/>
          <a:lstStyle/>
          <a:p>
            <a:pPr marL="236546" lvl="1" indent="0">
              <a:lnSpc>
                <a:spcPct val="150000"/>
              </a:lnSpc>
              <a:spcBef>
                <a:spcPts val="0"/>
              </a:spcBef>
            </a:pP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dirty="0">
                <a:solidFill>
                  <a:srgbClr val="A31515"/>
                </a:solidFill>
                <a:latin typeface="Consolas" panose="020B0609020204030204" pitchFamily="49" charset="0"/>
                <a:ea typeface="Calibri" panose="020F0502020204030204" pitchFamily="34" charset="0"/>
                <a:cs typeface="Consolas" panose="020B0609020204030204" pitchFamily="49" charset="0"/>
              </a:rPr>
              <a:t> </a:t>
            </a:r>
          </a:p>
          <a:p>
            <a:pPr marL="236546" lvl="1" indent="0">
              <a:lnSpc>
                <a:spcPct val="150000"/>
              </a:lnSpc>
              <a:spcBef>
                <a:spcPts val="0"/>
              </a:spcBef>
            </a:pPr>
            <a:r>
              <a:rPr lang="en-US" sz="2000" dirty="0">
                <a:solidFill>
                  <a:srgbClr val="A31515"/>
                </a:solidFill>
                <a:latin typeface="Consolas" panose="020B0609020204030204" pitchFamily="49" charset="0"/>
                <a:ea typeface="Calibri" panose="020F0502020204030204" pitchFamily="34" charset="0"/>
                <a:cs typeface="Consolas" panose="020B0609020204030204" pitchFamily="49" charset="0"/>
              </a:rPr>
              <a:t>    </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x</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Class</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="MyNamespace.MyTemplates" </a:t>
            </a:r>
            <a:endPar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FF0000"/>
                </a:solidFill>
                <a:latin typeface="Consolas" panose="020B0609020204030204" pitchFamily="49" charset="0"/>
                <a:ea typeface="Calibri" panose="020F0502020204030204" pitchFamily="34" charset="0"/>
                <a:cs typeface="Consolas" panose="020B0609020204030204" pitchFamily="49" charset="0"/>
              </a:rPr>
              <a:t>xmlns</a:t>
            </a:r>
            <a:r>
              <a:rPr lang="en-US" sz="2000" dirty="0" err="1" smtClean="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err="1" smtClean="0">
                <a:solidFill>
                  <a:srgbClr val="FF0000"/>
                </a:solidFill>
                <a:latin typeface="Consolas" panose="020B0609020204030204" pitchFamily="49" charset="0"/>
                <a:ea typeface="Calibri" panose="020F0502020204030204" pitchFamily="34" charset="0"/>
                <a:cs typeface="Consolas" panose="020B0609020204030204" pitchFamily="49" charset="0"/>
              </a:rPr>
              <a:t>model</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err="1">
                <a:solidFill>
                  <a:srgbClr val="0000FF"/>
                </a:solidFill>
                <a:latin typeface="Consolas" panose="020B0609020204030204" pitchFamily="49" charset="0"/>
                <a:ea typeface="Calibri" panose="020F0502020204030204" pitchFamily="34" charset="0"/>
                <a:cs typeface="Consolas" panose="020B0609020204030204" pitchFamily="49" charset="0"/>
              </a:rPr>
              <a:t>using:xBindSampleModel</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DataTemplate</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	x</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Key</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="MyTemplate"</a:t>
            </a:r>
            <a:endPar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x</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smtClean="0">
                <a:solidFill>
                  <a:srgbClr val="FF0000"/>
                </a:solidFill>
                <a:latin typeface="Consolas" panose="020B0609020204030204" pitchFamily="49" charset="0"/>
                <a:ea typeface="Calibri" panose="020F0502020204030204" pitchFamily="34" charset="0"/>
                <a:cs typeface="Consolas" panose="020B0609020204030204" pitchFamily="49" charset="0"/>
              </a:rPr>
              <a:t>DataType</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model:Employee"&gt;</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        &lt;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TextBlock</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Text</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x</a:t>
            </a:r>
            <a:r>
              <a:rPr lang="en-US" sz="2000" dirty="0" err="1">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Bind</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Name</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dirty="0">
                <a:solidFill>
                  <a:srgbClr val="FF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DataTemplate</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pPr>
            <a:r>
              <a:rPr lang="en-US" sz="200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a:latin typeface="Consolas" panose="020B0609020204030204" pitchFamily="49" charset="0"/>
              <a:ea typeface="Calibri" panose="020F0502020204030204" pitchFamily="34" charset="0"/>
              <a:cs typeface="Consolas" panose="020B0609020204030204" pitchFamily="49" charset="0"/>
            </a:endParaRPr>
          </a:p>
          <a:p>
            <a:pPr marL="236546" lvl="1" indent="0">
              <a:lnSpc>
                <a:spcPct val="150000"/>
              </a:lnSpc>
              <a:spcBef>
                <a:spcPts val="0"/>
              </a:spcBef>
              <a:spcAft>
                <a:spcPts val="784"/>
              </a:spcAft>
            </a:pP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p>
        </p:txBody>
      </p:sp>
      <p:sp>
        <p:nvSpPr>
          <p:cNvPr id="7" name="Rectangle 6"/>
          <p:cNvSpPr/>
          <p:nvPr/>
        </p:nvSpPr>
        <p:spPr bwMode="auto">
          <a:xfrm>
            <a:off x="1066800" y="1752600"/>
            <a:ext cx="5640339"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10" name="Text Placeholder 1"/>
          <p:cNvSpPr txBox="1">
            <a:spLocks/>
          </p:cNvSpPr>
          <p:nvPr/>
        </p:nvSpPr>
        <p:spPr>
          <a:xfrm>
            <a:off x="7010400" y="2895600"/>
            <a:ext cx="5181599" cy="3979693"/>
          </a:xfrm>
          <a:prstGeom prst="rect">
            <a:avLst/>
          </a:prstGeom>
          <a:solidFill>
            <a:schemeClr val="bg1">
              <a:lumMod val="95000"/>
            </a:schemeClr>
          </a:solidFill>
        </p:spPr>
        <p:txBody>
          <a:bodyPr vert="horz" lIns="137160" tIns="109728" rIns="137160" bIns="109728" rtlCol="0" anchor="ctr" anchorCtr="0">
            <a:noAutofit/>
          </a:bodyPr>
          <a:lstStyle>
            <a:lvl1pPr marL="0" indent="0" algn="l" defTabSz="914377" rtl="0" eaLnBrk="1" latinLnBrk="0" hangingPunct="1">
              <a:lnSpc>
                <a:spcPct val="90000"/>
              </a:lnSpc>
              <a:spcBef>
                <a:spcPts val="2400"/>
              </a:spcBef>
              <a:buFont typeface="Arial" panose="020B0604020202020204" pitchFamily="34" charset="0"/>
              <a:buNone/>
              <a:defRPr lang="en-US" sz="3733" b="1" kern="1200" cap="none" spc="0" dirty="0" smtClean="0">
                <a:ln>
                  <a:noFill/>
                </a:ln>
                <a:solidFill>
                  <a:schemeClr val="tx1"/>
                </a:solidFill>
                <a:effectLst/>
                <a:latin typeface="+mj-lt"/>
                <a:ea typeface="+mn-ea"/>
                <a:cs typeface="+mn-cs"/>
              </a:defRPr>
            </a:lvl1pPr>
            <a:lvl2pPr marL="0" indent="0" algn="l" defTabSz="914377" rtl="0" eaLnBrk="1" latinLnBrk="0" hangingPunct="1">
              <a:lnSpc>
                <a:spcPct val="90000"/>
              </a:lnSpc>
              <a:spcBef>
                <a:spcPts val="600"/>
              </a:spcBef>
              <a:buFont typeface="Arial" panose="020B0604020202020204" pitchFamily="34" charset="0"/>
              <a:buNone/>
              <a:defRPr lang="en-US" sz="2400" b="0" kern="1200" cap="none" spc="0" dirty="0" smtClean="0">
                <a:ln>
                  <a:noFill/>
                </a:ln>
                <a:solidFill>
                  <a:schemeClr val="accent1"/>
                </a:solidFill>
                <a:effectLst/>
                <a:latin typeface="+mn-lt"/>
                <a:ea typeface="+mn-ea"/>
                <a:cs typeface="+mn-cs"/>
              </a:defRPr>
            </a:lvl2pPr>
            <a:lvl3pPr marL="233357" indent="-228594" algn="l" defTabSz="914377" rtl="0" eaLnBrk="1" latinLnBrk="0" hangingPunct="1">
              <a:lnSpc>
                <a:spcPct val="90000"/>
              </a:lnSpc>
              <a:spcBef>
                <a:spcPts val="600"/>
              </a:spcBef>
              <a:buFont typeface="Arial" panose="020B0604020202020204" pitchFamily="34" charset="0"/>
              <a:buChar char="•"/>
              <a:defRPr lang="en-US" sz="2400" b="0" kern="1200" cap="none" spc="0" dirty="0" smtClean="0">
                <a:ln>
                  <a:noFill/>
                </a:ln>
                <a:solidFill>
                  <a:schemeClr val="accent3"/>
                </a:solidFill>
                <a:effectLst/>
                <a:latin typeface="+mn-lt"/>
                <a:ea typeface="+mn-ea"/>
                <a:cs typeface="+mn-cs"/>
              </a:defRPr>
            </a:lvl3pPr>
            <a:lvl4pPr marL="457189" indent="-228594" algn="l" defTabSz="914377" rtl="0" eaLnBrk="1" latinLnBrk="0" hangingPunct="1">
              <a:lnSpc>
                <a:spcPct val="90000"/>
              </a:lnSpc>
              <a:spcBef>
                <a:spcPts val="600"/>
              </a:spcBef>
              <a:buFont typeface="Arial" panose="020B0604020202020204" pitchFamily="34" charset="0"/>
              <a:buChar char="•"/>
              <a:defRPr lang="en-US" sz="2400" b="0" kern="1200" cap="none" spc="0" dirty="0" smtClean="0">
                <a:ln>
                  <a:noFill/>
                </a:ln>
                <a:solidFill>
                  <a:schemeClr val="tx2">
                    <a:lumMod val="75000"/>
                    <a:lumOff val="25000"/>
                  </a:schemeClr>
                </a:solidFill>
                <a:effectLst/>
                <a:latin typeface="+mn-lt"/>
                <a:ea typeface="+mn-ea"/>
                <a:cs typeface="+mn-cs"/>
              </a:defRPr>
            </a:lvl4pPr>
            <a:lvl5pPr marL="690545" indent="-228594" algn="l" defTabSz="914377" rtl="0" eaLnBrk="1" latinLnBrk="0" hangingPunct="1">
              <a:lnSpc>
                <a:spcPct val="90000"/>
              </a:lnSpc>
              <a:spcBef>
                <a:spcPts val="600"/>
              </a:spcBef>
              <a:buFont typeface="Arial" panose="020B0604020202020204" pitchFamily="34" charset="0"/>
              <a:buChar char="•"/>
              <a:defRPr lang="en-US" sz="2400" b="0" kern="1200" cap="none" spc="0" dirty="0">
                <a:ln>
                  <a:noFill/>
                </a:ln>
                <a:solidFill>
                  <a:schemeClr val="tx1"/>
                </a:solidFill>
                <a:effectLst/>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67" kern="1200">
                <a:solidFill>
                  <a:schemeClr val="tx1"/>
                </a:solidFill>
                <a:latin typeface="+mn-lt"/>
                <a:ea typeface="+mn-ea"/>
                <a:cs typeface="+mn-cs"/>
              </a:defRPr>
            </a:lvl9pPr>
          </a:lstStyle>
          <a:p>
            <a:pPr lvl="1">
              <a:lnSpc>
                <a:spcPct val="107000"/>
              </a:lnSpc>
              <a:spcBef>
                <a:spcPts val="0"/>
              </a:spcBef>
            </a:pP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namespace</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000000"/>
                </a:solidFill>
                <a:latin typeface="Consolas" panose="020B0609020204030204" pitchFamily="49" charset="0"/>
                <a:ea typeface="Calibri" panose="020F0502020204030204" pitchFamily="34" charset="0"/>
                <a:cs typeface="Consolas" panose="020B0609020204030204" pitchFamily="49" charset="0"/>
              </a:rPr>
              <a:t>MyNamespace</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public</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class</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2B91AF"/>
                </a:solidFill>
                <a:latin typeface="Consolas" panose="020B0609020204030204" pitchFamily="49" charset="0"/>
                <a:ea typeface="Calibri" panose="020F0502020204030204" pitchFamily="34" charset="0"/>
                <a:cs typeface="Consolas" panose="020B0609020204030204" pitchFamily="49" charset="0"/>
              </a:rPr>
              <a:t>MyTemplates</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public</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000000"/>
                </a:solidFill>
                <a:latin typeface="Consolas" panose="020B0609020204030204" pitchFamily="49" charset="0"/>
                <a:ea typeface="Calibri" panose="020F0502020204030204" pitchFamily="34" charset="0"/>
                <a:cs typeface="Consolas" panose="020B0609020204030204" pitchFamily="49" charset="0"/>
              </a:rPr>
              <a:t>MyTemplates</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dirty="0" err="1" smtClean="0">
                <a:solidFill>
                  <a:srgbClr val="000000"/>
                </a:solidFill>
                <a:latin typeface="Consolas" panose="020B0609020204030204" pitchFamily="49" charset="0"/>
                <a:ea typeface="Calibri" panose="020F0502020204030204" pitchFamily="34" charset="0"/>
                <a:cs typeface="Consolas" panose="020B0609020204030204" pitchFamily="49" charset="0"/>
              </a:rPr>
              <a:t>InitializeComponent</a:t>
            </a: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    }</a:t>
            </a:r>
            <a:endParaRPr lang="en-US" sz="2000" dirty="0" smtClean="0">
              <a:latin typeface="Consolas" panose="020B0609020204030204" pitchFamily="49" charset="0"/>
              <a:ea typeface="Calibri" panose="020F0502020204030204" pitchFamily="34" charset="0"/>
              <a:cs typeface="Consolas" panose="020B0609020204030204" pitchFamily="49" charset="0"/>
            </a:endParaRPr>
          </a:p>
          <a:p>
            <a:pPr lvl="1">
              <a:lnSpc>
                <a:spcPct val="107000"/>
              </a:lnSpc>
              <a:spcBef>
                <a:spcPts val="0"/>
              </a:spcBef>
              <a:spcAft>
                <a:spcPts val="800"/>
              </a:spcAft>
            </a:pPr>
            <a:r>
              <a:rPr lang="en-US" sz="2000" dirty="0" smtClean="0">
                <a:solidFill>
                  <a:srgbClr val="000000"/>
                </a:solidFill>
                <a:latin typeface="Consolas" panose="020B0609020204030204" pitchFamily="49" charset="0"/>
                <a:ea typeface="Calibri" panose="020F0502020204030204" pitchFamily="34" charset="0"/>
                <a:cs typeface="Consolas" panose="020B0609020204030204" pitchFamily="49" charset="0"/>
              </a:rPr>
              <a:t>}</a:t>
            </a:r>
            <a:endParaRPr lang="en-US" sz="2000" dirty="0">
              <a:latin typeface="Consolas" panose="020B0609020204030204" pitchFamily="49" charset="0"/>
              <a:ea typeface="Calibri" panose="020F0502020204030204" pitchFamily="34" charset="0"/>
              <a:cs typeface="Consolas" panose="020B0609020204030204" pitchFamily="49" charset="0"/>
            </a:endParaRPr>
          </a:p>
        </p:txBody>
      </p:sp>
      <p:sp>
        <p:nvSpPr>
          <p:cNvPr id="11" name="Rectangle 10"/>
          <p:cNvSpPr/>
          <p:nvPr/>
        </p:nvSpPr>
        <p:spPr bwMode="auto">
          <a:xfrm>
            <a:off x="8229600" y="5159022"/>
            <a:ext cx="3693162"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6856901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Use </a:t>
            </a:r>
            <a:r>
              <a:rPr lang="en-US" dirty="0" err="1" smtClean="0"/>
              <a:t>Bindings.Update</a:t>
            </a:r>
            <a:r>
              <a:rPr lang="en-US" dirty="0" smtClean="0"/>
              <a:t>()</a:t>
            </a:r>
            <a:br>
              <a:rPr lang="en-US" dirty="0" smtClean="0"/>
            </a:br>
            <a:r>
              <a:rPr lang="en-US" dirty="0" smtClean="0"/>
              <a:t>for </a:t>
            </a:r>
            <a:r>
              <a:rPr lang="en-US" dirty="0" err="1" smtClean="0"/>
              <a:t>async</a:t>
            </a:r>
            <a:r>
              <a:rPr lang="en-US" dirty="0" smtClean="0"/>
              <a:t> data</a:t>
            </a:r>
            <a:endParaRPr lang="en-US" dirty="0"/>
          </a:p>
        </p:txBody>
      </p:sp>
    </p:spTree>
    <p:extLst>
      <p:ext uri="{BB962C8B-B14F-4D97-AF65-F5344CB8AC3E}">
        <p14:creationId xmlns:p14="http://schemas.microsoft.com/office/powerpoint/2010/main" val="2205793640"/>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Referencing a dictionary</a:t>
            </a:r>
            <a:endParaRPr lang="en-US" dirty="0"/>
          </a:p>
        </p:txBody>
      </p:sp>
      <p:sp>
        <p:nvSpPr>
          <p:cNvPr id="3" name="Text Placeholder 2"/>
          <p:cNvSpPr>
            <a:spLocks noGrp="1"/>
          </p:cNvSpPr>
          <p:nvPr>
            <p:ph type="body" sz="quarter" idx="10"/>
          </p:nvPr>
        </p:nvSpPr>
        <p:spPr/>
        <p:txBody>
          <a:bodyPr/>
          <a:lstStyle/>
          <a:p>
            <a:pPr>
              <a:lnSpc>
                <a:spcPct val="150000"/>
              </a:lnSpc>
              <a:spcBef>
                <a:spcPts val="0"/>
              </a:spcBef>
            </a:pP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UserControl.Resources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    &lt;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smtClean="0">
                <a:solidFill>
                  <a:srgbClr val="0000FF"/>
                </a:solidFill>
                <a:latin typeface="Consolas" panose="020B0609020204030204" pitchFamily="49" charset="0"/>
                <a:ea typeface="Calibri" panose="020F0502020204030204" pitchFamily="34" charset="0"/>
                <a:cs typeface="Consolas" panose="020B0609020204030204" pitchFamily="49" charset="0"/>
              </a:rPr>
              <a:t>       &lt;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ResourceDictionary.MergedDictionaries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local</a:t>
            </a:r>
            <a:r>
              <a:rPr lang="en-US" sz="2000" b="0" dirty="0" err="1">
                <a:solidFill>
                  <a:srgbClr val="0000FF"/>
                </a:solidFill>
                <a:latin typeface="Consolas" panose="020B0609020204030204" pitchFamily="49" charset="0"/>
                <a:ea typeface="Calibri" panose="020F0502020204030204" pitchFamily="34" charset="0"/>
                <a:cs typeface="Consolas" panose="020B0609020204030204" pitchFamily="49" charset="0"/>
              </a:rPr>
              <a: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MyTemplates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b="0" dirty="0">
                <a:solidFill>
                  <a:srgbClr val="FF0000"/>
                </a:solidFill>
                <a:latin typeface="Consolas" panose="020B0609020204030204" pitchFamily="49" charset="0"/>
                <a:ea typeface="Calibri" panose="020F0502020204030204" pitchFamily="34" charset="0"/>
                <a:cs typeface="Consolas" panose="020B0609020204030204" pitchFamily="49" charset="0"/>
              </a:rPr>
              <a:t> Source</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="filename" /&gt;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ResourceDictionary.MergedDictionaries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00"/>
                </a:solidFill>
                <a:latin typeface="Consolas" panose="020B0609020204030204" pitchFamily="49" charset="0"/>
                <a:ea typeface="Calibri" panose="020F0502020204030204" pitchFamily="34" charset="0"/>
                <a:cs typeface="Consolas" panose="020B0609020204030204" pitchFamily="49" charset="0"/>
              </a:rPr>
              <a:t>    </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ResourceDictionary</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&lt;/</a:t>
            </a:r>
            <a:r>
              <a:rPr lang="en-US" sz="2000" b="0" dirty="0" err="1">
                <a:solidFill>
                  <a:srgbClr val="A31515"/>
                </a:solidFill>
                <a:latin typeface="Consolas" panose="020B0609020204030204" pitchFamily="49" charset="0"/>
                <a:ea typeface="Calibri" panose="020F0502020204030204" pitchFamily="34" charset="0"/>
                <a:cs typeface="Consolas" panose="020B0609020204030204" pitchFamily="49" charset="0"/>
              </a:rPr>
              <a:t>UserControl.Resources</a:t>
            </a:r>
            <a:r>
              <a:rPr lang="en-US" sz="2000" b="0" dirty="0">
                <a:solidFill>
                  <a:srgbClr val="0000FF"/>
                </a:solidFill>
                <a:latin typeface="Consolas" panose="020B0609020204030204" pitchFamily="49" charset="0"/>
                <a:ea typeface="Calibri" panose="020F0502020204030204" pitchFamily="34" charset="0"/>
                <a:cs typeface="Consolas" panose="020B0609020204030204" pitchFamily="49" charset="0"/>
              </a:rPr>
              <a:t>&gt;</a:t>
            </a: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spcBef>
                <a:spcPts val="0"/>
              </a:spcBef>
            </a:pPr>
            <a:endParaRPr lang="en-US" sz="2000" b="0" dirty="0">
              <a:latin typeface="Consolas" panose="020B0609020204030204" pitchFamily="49" charset="0"/>
              <a:ea typeface="Calibri" panose="020F0502020204030204" pitchFamily="34" charset="0"/>
              <a:cs typeface="Consolas" panose="020B0609020204030204" pitchFamily="49" charset="0"/>
            </a:endParaRPr>
          </a:p>
          <a:p>
            <a:pPr>
              <a:lnSpc>
                <a:spcPct val="150000"/>
              </a:lnSpc>
            </a:pPr>
            <a:endParaRPr lang="en-US" sz="2000" b="0" dirty="0">
              <a:latin typeface="Consolas" panose="020B0609020204030204" pitchFamily="49" charset="0"/>
              <a:cs typeface="Consolas" panose="020B0609020204030204" pitchFamily="49" charset="0"/>
            </a:endParaRPr>
          </a:p>
        </p:txBody>
      </p:sp>
      <p:sp>
        <p:nvSpPr>
          <p:cNvPr id="5" name="Rectangle 4"/>
          <p:cNvSpPr/>
          <p:nvPr/>
        </p:nvSpPr>
        <p:spPr bwMode="auto">
          <a:xfrm>
            <a:off x="1752601" y="2720622"/>
            <a:ext cx="33528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038395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Use </a:t>
            </a:r>
            <a:r>
              <a:rPr lang="en-US" dirty="0" err="1" smtClean="0"/>
              <a:t>Bindings.Update</a:t>
            </a:r>
            <a:r>
              <a:rPr lang="en-US" dirty="0" smtClean="0"/>
              <a:t>()</a:t>
            </a:r>
            <a:br>
              <a:rPr lang="en-US" dirty="0" smtClean="0"/>
            </a:br>
            <a:r>
              <a:rPr lang="en-US" dirty="0" smtClean="0"/>
              <a:t>for </a:t>
            </a:r>
            <a:r>
              <a:rPr lang="en-US" dirty="0" err="1" smtClean="0"/>
              <a:t>async</a:t>
            </a:r>
            <a:r>
              <a:rPr lang="en-US" dirty="0" smtClean="0"/>
              <a:t> data (incl. </a:t>
            </a:r>
            <a:r>
              <a:rPr lang="en-US" dirty="0" err="1" smtClean="0"/>
              <a:t>OneTime</a:t>
            </a:r>
            <a:r>
              <a:rPr lang="en-US" dirty="0" smtClean="0"/>
              <a:t>)</a:t>
            </a:r>
            <a:endParaRPr lang="en-US" dirty="0"/>
          </a:p>
        </p:txBody>
      </p:sp>
    </p:spTree>
    <p:extLst>
      <p:ext uri="{BB962C8B-B14F-4D97-AF65-F5344CB8AC3E}">
        <p14:creationId xmlns:p14="http://schemas.microsoft.com/office/powerpoint/2010/main" val="985422133"/>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Binding for Events</a:t>
            </a:r>
            <a:endParaRPr lang="en-US" dirty="0"/>
          </a:p>
        </p:txBody>
      </p:sp>
      <p:sp>
        <p:nvSpPr>
          <p:cNvPr id="2" name="Text Placeholder 1"/>
          <p:cNvSpPr>
            <a:spLocks noGrp="1"/>
          </p:cNvSpPr>
          <p:nvPr>
            <p:ph type="body" sz="quarter" idx="10"/>
          </p:nvPr>
        </p:nvSpPr>
        <p:spPr/>
        <p:txBody>
          <a:bodyPr/>
          <a:lstStyle/>
          <a:p>
            <a:r>
              <a:rPr lang="en-US" sz="2000" b="0" dirty="0">
                <a:solidFill>
                  <a:srgbClr val="0000FF"/>
                </a:solidFill>
                <a:ea typeface="Calibri" panose="020F0502020204030204" pitchFamily="34" charset="0"/>
              </a:rPr>
              <a:t>&lt;</a:t>
            </a:r>
            <a:r>
              <a:rPr lang="en-US" sz="2000" b="0" dirty="0">
                <a:solidFill>
                  <a:srgbClr val="A31515"/>
                </a:solidFill>
                <a:ea typeface="Calibri" panose="020F0502020204030204" pitchFamily="34" charset="0"/>
              </a:rPr>
              <a:t>Button</a:t>
            </a:r>
            <a:r>
              <a:rPr lang="en-US" sz="2000" b="0" dirty="0">
                <a:solidFill>
                  <a:srgbClr val="FF0000"/>
                </a:solidFill>
                <a:ea typeface="Calibri" panose="020F0502020204030204" pitchFamily="34" charset="0"/>
              </a:rPr>
              <a:t> Click</a:t>
            </a:r>
            <a:r>
              <a:rPr lang="en-US" sz="2000" b="0" dirty="0">
                <a:solidFill>
                  <a:srgbClr val="0000FF"/>
                </a:solidFill>
                <a:ea typeface="Calibri" panose="020F0502020204030204" pitchFamily="34" charset="0"/>
              </a:rPr>
              <a:t>="</a:t>
            </a:r>
            <a:r>
              <a:rPr lang="en-US" sz="2000" b="0" dirty="0" err="1">
                <a:solidFill>
                  <a:srgbClr val="0000FF"/>
                </a:solidFill>
                <a:ea typeface="Calibri" panose="020F0502020204030204" pitchFamily="34" charset="0"/>
              </a:rPr>
              <a:t>PokeEmployee</a:t>
            </a:r>
            <a:r>
              <a:rPr lang="en-US" sz="2000" b="0" dirty="0">
                <a:solidFill>
                  <a:srgbClr val="0000FF"/>
                </a:solidFill>
                <a:ea typeface="Calibri" panose="020F0502020204030204" pitchFamily="34" charset="0"/>
              </a:rPr>
              <a:t>"&gt;</a:t>
            </a:r>
            <a:r>
              <a:rPr lang="en-US" sz="2000" b="0" dirty="0">
                <a:solidFill>
                  <a:srgbClr val="000000"/>
                </a:solidFill>
                <a:ea typeface="Calibri" panose="020F0502020204030204" pitchFamily="34" charset="0"/>
              </a:rPr>
              <a:t>Poke Employee</a:t>
            </a:r>
            <a:r>
              <a:rPr lang="en-US" sz="2000" b="0" dirty="0">
                <a:solidFill>
                  <a:srgbClr val="0000FF"/>
                </a:solidFill>
                <a:ea typeface="Calibri" panose="020F0502020204030204" pitchFamily="34" charset="0"/>
              </a:rPr>
              <a:t>&lt;/</a:t>
            </a:r>
            <a:r>
              <a:rPr lang="en-US" sz="2000" b="0" dirty="0">
                <a:solidFill>
                  <a:srgbClr val="A31515"/>
                </a:solidFill>
                <a:ea typeface="Calibri" panose="020F0502020204030204" pitchFamily="34" charset="0"/>
              </a:rPr>
              <a:t>Button</a:t>
            </a:r>
            <a:r>
              <a:rPr lang="en-US" sz="2000" b="0" dirty="0">
                <a:solidFill>
                  <a:srgbClr val="0000FF"/>
                </a:solidFill>
                <a:ea typeface="Calibri" panose="020F0502020204030204" pitchFamily="34" charset="0"/>
              </a:rPr>
              <a:t>&gt;</a:t>
            </a:r>
          </a:p>
          <a:p>
            <a:r>
              <a:rPr lang="en-US" sz="2000" b="0" dirty="0">
                <a:solidFill>
                  <a:srgbClr val="0000FF"/>
                </a:solidFill>
                <a:ea typeface="Calibri" panose="020F0502020204030204" pitchFamily="34" charset="0"/>
              </a:rPr>
              <a:t>&lt;</a:t>
            </a:r>
            <a:r>
              <a:rPr lang="en-US" sz="2000" b="0" dirty="0">
                <a:solidFill>
                  <a:srgbClr val="A31515"/>
                </a:solidFill>
                <a:ea typeface="Calibri" panose="020F0502020204030204" pitchFamily="34" charset="0"/>
              </a:rPr>
              <a:t>Button</a:t>
            </a:r>
            <a:r>
              <a:rPr lang="en-US" sz="2000" b="0" dirty="0">
                <a:solidFill>
                  <a:srgbClr val="FF0000"/>
                </a:solidFill>
                <a:ea typeface="Calibri" panose="020F0502020204030204" pitchFamily="34" charset="0"/>
              </a:rPr>
              <a:t> Click</a:t>
            </a:r>
            <a:r>
              <a:rPr lang="en-US" sz="2000" b="0" dirty="0">
                <a:solidFill>
                  <a:srgbClr val="0000FF"/>
                </a:solidFill>
                <a:ea typeface="Calibri" panose="020F0502020204030204" pitchFamily="34" charset="0"/>
              </a:rPr>
              <a:t>="{</a:t>
            </a:r>
            <a:r>
              <a:rPr lang="en-US" sz="2000" b="0" dirty="0" err="1">
                <a:solidFill>
                  <a:srgbClr val="A31515"/>
                </a:solidFill>
                <a:ea typeface="Calibri" panose="020F0502020204030204" pitchFamily="34" charset="0"/>
              </a:rPr>
              <a:t>x</a:t>
            </a:r>
            <a:r>
              <a:rPr lang="en-US" sz="2000" b="0" dirty="0" err="1">
                <a:solidFill>
                  <a:srgbClr val="0000FF"/>
                </a:solidFill>
                <a:ea typeface="Calibri" panose="020F0502020204030204" pitchFamily="34" charset="0"/>
              </a:rPr>
              <a:t>:</a:t>
            </a:r>
            <a:r>
              <a:rPr lang="en-US" sz="2000" b="0" dirty="0" err="1">
                <a:solidFill>
                  <a:srgbClr val="A31515"/>
                </a:solidFill>
                <a:ea typeface="Calibri" panose="020F0502020204030204" pitchFamily="34" charset="0"/>
              </a:rPr>
              <a:t>Bind</a:t>
            </a:r>
            <a:r>
              <a:rPr lang="en-US" sz="2000" b="0" dirty="0">
                <a:solidFill>
                  <a:srgbClr val="FF0000"/>
                </a:solidFill>
                <a:ea typeface="Calibri" panose="020F0502020204030204" pitchFamily="34" charset="0"/>
              </a:rPr>
              <a:t> </a:t>
            </a:r>
            <a:r>
              <a:rPr lang="en-US" sz="2000" b="0" dirty="0" err="1" smtClean="0">
                <a:solidFill>
                  <a:srgbClr val="FF0000"/>
                </a:solidFill>
                <a:ea typeface="Calibri" panose="020F0502020204030204" pitchFamily="34" charset="0"/>
              </a:rPr>
              <a:t>Employee</a:t>
            </a:r>
            <a:r>
              <a:rPr lang="en-US" sz="2000" b="0" dirty="0" err="1" smtClean="0">
                <a:solidFill>
                  <a:srgbClr val="0000FF"/>
                </a:solidFill>
                <a:ea typeface="Calibri" panose="020F0502020204030204" pitchFamily="34" charset="0"/>
              </a:rPr>
              <a:t>.Poke</a:t>
            </a:r>
            <a:r>
              <a:rPr lang="en-US" sz="2000" b="0" dirty="0">
                <a:solidFill>
                  <a:srgbClr val="0000FF"/>
                </a:solidFill>
                <a:ea typeface="Calibri" panose="020F0502020204030204" pitchFamily="34" charset="0"/>
              </a:rPr>
              <a:t>}"&gt;</a:t>
            </a:r>
            <a:r>
              <a:rPr lang="en-US" sz="2000" b="0" dirty="0">
                <a:solidFill>
                  <a:srgbClr val="000000"/>
                </a:solidFill>
                <a:ea typeface="Calibri" panose="020F0502020204030204" pitchFamily="34" charset="0"/>
              </a:rPr>
              <a:t>Poke Employee</a:t>
            </a:r>
            <a:r>
              <a:rPr lang="en-US" sz="2000" b="0" dirty="0">
                <a:solidFill>
                  <a:srgbClr val="0000FF"/>
                </a:solidFill>
                <a:ea typeface="Calibri" panose="020F0502020204030204" pitchFamily="34" charset="0"/>
              </a:rPr>
              <a:t>&lt;/</a:t>
            </a:r>
            <a:r>
              <a:rPr lang="en-US" sz="2000" b="0" dirty="0">
                <a:solidFill>
                  <a:srgbClr val="A31515"/>
                </a:solidFill>
                <a:ea typeface="Calibri" panose="020F0502020204030204" pitchFamily="34" charset="0"/>
              </a:rPr>
              <a:t>Button</a:t>
            </a:r>
            <a:r>
              <a:rPr lang="en-US" sz="2000" b="0" dirty="0" smtClean="0">
                <a:solidFill>
                  <a:srgbClr val="0000FF"/>
                </a:solidFill>
                <a:ea typeface="Calibri" panose="020F0502020204030204" pitchFamily="34" charset="0"/>
              </a:rPr>
              <a:t>&gt;</a:t>
            </a:r>
            <a:endParaRPr lang="en-US" dirty="0" smtClean="0"/>
          </a:p>
          <a:p>
            <a:r>
              <a:rPr lang="en-US" dirty="0" smtClean="0"/>
              <a:t>Signature</a:t>
            </a:r>
          </a:p>
          <a:p>
            <a:pPr lvl="1"/>
            <a:r>
              <a:rPr lang="en-US" dirty="0" smtClean="0"/>
              <a:t>Have no parameters - </a:t>
            </a:r>
            <a:r>
              <a:rPr lang="en-US" dirty="0" smtClean="0">
                <a:solidFill>
                  <a:schemeClr val="accent3"/>
                </a:solidFill>
                <a:latin typeface="Consolas" panose="020B0609020204030204" pitchFamily="49" charset="0"/>
                <a:cs typeface="Consolas" panose="020B0609020204030204" pitchFamily="49" charset="0"/>
              </a:rPr>
              <a:t>void Poke()</a:t>
            </a:r>
          </a:p>
          <a:p>
            <a:pPr lvl="1"/>
            <a:r>
              <a:rPr lang="en-US" dirty="0" smtClean="0"/>
              <a:t>Match event parameters - </a:t>
            </a:r>
            <a:r>
              <a:rPr lang="en-US" dirty="0">
                <a:solidFill>
                  <a:schemeClr val="accent3"/>
                </a:solidFill>
                <a:latin typeface="Consolas" panose="020B0609020204030204" pitchFamily="49" charset="0"/>
                <a:cs typeface="Consolas" panose="020B0609020204030204" pitchFamily="49" charset="0"/>
              </a:rPr>
              <a:t>void Poke(object sender, </a:t>
            </a:r>
            <a:r>
              <a:rPr lang="en-US" dirty="0" err="1">
                <a:solidFill>
                  <a:schemeClr val="accent3"/>
                </a:solidFill>
                <a:latin typeface="Consolas" panose="020B0609020204030204" pitchFamily="49" charset="0"/>
                <a:cs typeface="Consolas" panose="020B0609020204030204" pitchFamily="49" charset="0"/>
              </a:rPr>
              <a:t>RoutedEventArgs</a:t>
            </a:r>
            <a:r>
              <a:rPr lang="en-US" dirty="0">
                <a:solidFill>
                  <a:schemeClr val="accent3"/>
                </a:solidFill>
                <a:latin typeface="Consolas" panose="020B0609020204030204" pitchFamily="49" charset="0"/>
                <a:cs typeface="Consolas" panose="020B0609020204030204" pitchFamily="49" charset="0"/>
              </a:rPr>
              <a:t> e</a:t>
            </a:r>
            <a:r>
              <a:rPr lang="en-US" dirty="0" smtClean="0">
                <a:solidFill>
                  <a:schemeClr val="accent3"/>
                </a:solidFill>
                <a:latin typeface="Consolas" panose="020B0609020204030204" pitchFamily="49" charset="0"/>
                <a:cs typeface="Consolas" panose="020B0609020204030204" pitchFamily="49" charset="0"/>
              </a:rPr>
              <a:t>)</a:t>
            </a:r>
            <a:endParaRPr lang="en-US" dirty="0">
              <a:solidFill>
                <a:schemeClr val="accent3"/>
              </a:solidFill>
              <a:latin typeface="Consolas" panose="020B0609020204030204" pitchFamily="49" charset="0"/>
              <a:cs typeface="Consolas" panose="020B0609020204030204" pitchFamily="49" charset="0"/>
            </a:endParaRPr>
          </a:p>
          <a:p>
            <a:pPr lvl="1"/>
            <a:r>
              <a:rPr lang="en-US" dirty="0" smtClean="0"/>
              <a:t>Match event base types - </a:t>
            </a:r>
            <a:r>
              <a:rPr lang="en-US" dirty="0">
                <a:solidFill>
                  <a:schemeClr val="accent3"/>
                </a:solidFill>
                <a:latin typeface="Consolas" panose="020B0609020204030204" pitchFamily="49" charset="0"/>
                <a:cs typeface="Consolas" panose="020B0609020204030204" pitchFamily="49" charset="0"/>
              </a:rPr>
              <a:t>void Poke(object sender, object e</a:t>
            </a:r>
            <a:r>
              <a:rPr lang="en-US" dirty="0" smtClean="0">
                <a:solidFill>
                  <a:schemeClr val="accent3"/>
                </a:solidFill>
                <a:latin typeface="Consolas" panose="020B0609020204030204" pitchFamily="49" charset="0"/>
                <a:cs typeface="Consolas" panose="020B0609020204030204" pitchFamily="49" charset="0"/>
              </a:rPr>
              <a:t>)</a:t>
            </a:r>
            <a:endParaRPr lang="en-US" dirty="0">
              <a:solidFill>
                <a:schemeClr val="accent3"/>
              </a:solidFill>
              <a:latin typeface="Consolas" panose="020B0609020204030204" pitchFamily="49" charset="0"/>
              <a:cs typeface="Consolas" panose="020B0609020204030204" pitchFamily="49" charset="0"/>
            </a:endParaRPr>
          </a:p>
          <a:p>
            <a:pPr lvl="1"/>
            <a:r>
              <a:rPr lang="en-US" dirty="0" smtClean="0"/>
              <a:t>Overloading is not supported</a:t>
            </a:r>
          </a:p>
          <a:p>
            <a:r>
              <a:rPr lang="en-US" dirty="0" smtClean="0"/>
              <a:t>Because all events are eligible:</a:t>
            </a:r>
          </a:p>
          <a:p>
            <a:pPr lvl="1"/>
            <a:r>
              <a:rPr lang="en-US" dirty="0" smtClean="0"/>
              <a:t>This may replace </a:t>
            </a:r>
            <a:r>
              <a:rPr lang="en-US" dirty="0" err="1" smtClean="0"/>
              <a:t>ICommand</a:t>
            </a:r>
            <a:r>
              <a:rPr lang="en-US" dirty="0" smtClean="0"/>
              <a:t> &amp; </a:t>
            </a:r>
            <a:r>
              <a:rPr lang="en-US" dirty="0" err="1" smtClean="0"/>
              <a:t>EventToCommand</a:t>
            </a:r>
            <a:endParaRPr lang="en-US" dirty="0" smtClean="0"/>
          </a:p>
          <a:p>
            <a:pPr marL="4763" lvl="2" indent="0">
              <a:buNone/>
            </a:pPr>
            <a:r>
              <a:rPr lang="en-US" dirty="0" smtClean="0"/>
              <a:t>Note: this does not include parameter or </a:t>
            </a:r>
            <a:r>
              <a:rPr lang="en-US" dirty="0" err="1" smtClean="0"/>
              <a:t>CanExecute</a:t>
            </a:r>
            <a:endParaRPr lang="en-US" dirty="0"/>
          </a:p>
        </p:txBody>
      </p:sp>
      <p:sp>
        <p:nvSpPr>
          <p:cNvPr id="7" name="Rectangle 6"/>
          <p:cNvSpPr/>
          <p:nvPr/>
        </p:nvSpPr>
        <p:spPr bwMode="auto">
          <a:xfrm>
            <a:off x="1219200" y="1227491"/>
            <a:ext cx="32766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p:nvSpPr>
        <p:spPr bwMode="auto">
          <a:xfrm>
            <a:off x="1219200" y="1819373"/>
            <a:ext cx="40386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269238" y="5867400"/>
            <a:ext cx="7122161"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5711809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a:stretch>
            <a:fillRect/>
          </a:stretch>
        </p:blipFill>
        <p:spPr/>
      </p:pic>
      <p:sp>
        <p:nvSpPr>
          <p:cNvPr id="3" name="Title 2"/>
          <p:cNvSpPr>
            <a:spLocks noGrp="1"/>
          </p:cNvSpPr>
          <p:nvPr>
            <p:ph type="ctrTitle"/>
          </p:nvPr>
        </p:nvSpPr>
        <p:spPr>
          <a:xfrm>
            <a:off x="0" y="2579601"/>
            <a:ext cx="5647787" cy="1698798"/>
          </a:xfrm>
          <a:solidFill>
            <a:srgbClr val="0078D7">
              <a:alpha val="50196"/>
            </a:srgbClr>
          </a:solidFill>
        </p:spPr>
        <p:txBody>
          <a:bodyPr/>
          <a:lstStyle/>
          <a:p>
            <a:r>
              <a:rPr lang="zh-TW" altLang="en-US" dirty="0"/>
              <a:t>資料繫結（</a:t>
            </a:r>
            <a:r>
              <a:rPr lang="en-US" dirty="0"/>
              <a:t>Data Binding）</a:t>
            </a:r>
            <a:r>
              <a:rPr lang="zh-TW" altLang="en-US" dirty="0"/>
              <a:t>簡介</a:t>
            </a:r>
          </a:p>
        </p:txBody>
      </p:sp>
    </p:spTree>
    <p:extLst>
      <p:ext uri="{BB962C8B-B14F-4D97-AF65-F5344CB8AC3E}">
        <p14:creationId xmlns:p14="http://schemas.microsoft.com/office/powerpoint/2010/main" val="544887375"/>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err="1" smtClean="0"/>
              <a:t>Bindings.StopTracking</a:t>
            </a:r>
            <a:r>
              <a:rPr lang="en-US" dirty="0" smtClean="0"/>
              <a:t>()</a:t>
            </a:r>
            <a:br>
              <a:rPr lang="en-US" dirty="0" smtClean="0"/>
            </a:br>
            <a:r>
              <a:rPr lang="en-US" dirty="0" smtClean="0"/>
              <a:t>pauses compiled bindings</a:t>
            </a:r>
            <a:endParaRPr lang="en-US" dirty="0"/>
          </a:p>
        </p:txBody>
      </p:sp>
    </p:spTree>
    <p:extLst>
      <p:ext uri="{BB962C8B-B14F-4D97-AF65-F5344CB8AC3E}">
        <p14:creationId xmlns:p14="http://schemas.microsoft.com/office/powerpoint/2010/main" val="3141761192"/>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I?</a:t>
            </a:r>
            <a:endParaRPr lang="en-US" dirty="0"/>
          </a:p>
        </p:txBody>
      </p:sp>
      <p:sp>
        <p:nvSpPr>
          <p:cNvPr id="3" name="Content Placeholder 2"/>
          <p:cNvSpPr>
            <a:spLocks noGrp="1"/>
          </p:cNvSpPr>
          <p:nvPr>
            <p:ph type="body" sz="quarter" idx="10"/>
          </p:nvPr>
        </p:nvSpPr>
        <p:spPr/>
        <p:txBody>
          <a:bodyPr/>
          <a:lstStyle/>
          <a:p>
            <a:r>
              <a:rPr lang="en-US" dirty="0" err="1" smtClean="0"/>
              <a:t>RelativeSource</a:t>
            </a:r>
            <a:r>
              <a:rPr lang="en-US" dirty="0" smtClean="0"/>
              <a:t> = Self &amp; </a:t>
            </a:r>
            <a:r>
              <a:rPr lang="en-US" dirty="0" err="1" smtClean="0"/>
              <a:t>ElementName</a:t>
            </a:r>
            <a:endParaRPr lang="en-US" dirty="0" smtClean="0"/>
          </a:p>
          <a:p>
            <a:pPr lvl="1"/>
            <a:r>
              <a:rPr lang="en-US" dirty="0" smtClean="0"/>
              <a:t>Reference elements by name in </a:t>
            </a:r>
            <a:r>
              <a:rPr lang="en-US" dirty="0" smtClean="0">
                <a:solidFill>
                  <a:schemeClr val="accent3"/>
                </a:solidFill>
              </a:rPr>
              <a:t>Text="{</a:t>
            </a:r>
            <a:r>
              <a:rPr lang="en-US" dirty="0" err="1" smtClean="0">
                <a:solidFill>
                  <a:schemeClr val="accent3"/>
                </a:solidFill>
              </a:rPr>
              <a:t>x:Bind</a:t>
            </a:r>
            <a:r>
              <a:rPr lang="en-US" dirty="0" smtClean="0">
                <a:solidFill>
                  <a:schemeClr val="accent3"/>
                </a:solidFill>
              </a:rPr>
              <a:t> </a:t>
            </a:r>
            <a:r>
              <a:rPr lang="en-US" dirty="0" err="1" smtClean="0">
                <a:solidFill>
                  <a:schemeClr val="accent3"/>
                </a:solidFill>
              </a:rPr>
              <a:t>MyElement.Text</a:t>
            </a:r>
            <a:r>
              <a:rPr lang="en-US" dirty="0" smtClean="0">
                <a:solidFill>
                  <a:schemeClr val="accent3"/>
                </a:solidFill>
              </a:rPr>
              <a:t>}"</a:t>
            </a:r>
          </a:p>
          <a:p>
            <a:r>
              <a:rPr lang="en-US" dirty="0" err="1" smtClean="0"/>
              <a:t>RelativeSource</a:t>
            </a:r>
            <a:r>
              <a:rPr lang="en-US" dirty="0" smtClean="0"/>
              <a:t> = </a:t>
            </a:r>
            <a:r>
              <a:rPr lang="en-US" dirty="0" err="1" smtClean="0"/>
              <a:t>TemplatedParent</a:t>
            </a:r>
            <a:endParaRPr lang="en-US" dirty="0" smtClean="0"/>
          </a:p>
          <a:p>
            <a:pPr lvl="1"/>
            <a:r>
              <a:rPr lang="en-US" dirty="0" smtClean="0"/>
              <a:t>Cannot use x:Bind in control templates; </a:t>
            </a:r>
            <a:r>
              <a:rPr lang="en-US" dirty="0" err="1" smtClean="0"/>
              <a:t>TemplateBinding</a:t>
            </a:r>
            <a:r>
              <a:rPr lang="en-US" dirty="0" smtClean="0"/>
              <a:t> is already optimized</a:t>
            </a:r>
          </a:p>
          <a:p>
            <a:r>
              <a:rPr lang="en-US" dirty="0" err="1"/>
              <a:t>UpdateSourceTrigger</a:t>
            </a:r>
            <a:r>
              <a:rPr lang="en-US" dirty="0"/>
              <a:t> </a:t>
            </a:r>
            <a:r>
              <a:rPr lang="en-US" dirty="0" smtClean="0"/>
              <a:t>= </a:t>
            </a:r>
            <a:r>
              <a:rPr lang="en-US" dirty="0" err="1" smtClean="0"/>
              <a:t>PropertyChanged</a:t>
            </a:r>
            <a:endParaRPr lang="en-US" dirty="0"/>
          </a:p>
          <a:p>
            <a:pPr lvl="1"/>
            <a:r>
              <a:rPr lang="en-US" dirty="0" smtClean="0"/>
              <a:t>There is </a:t>
            </a:r>
            <a:r>
              <a:rPr lang="en-US" dirty="0" err="1" smtClean="0"/>
              <a:t>UpdateSourceTrigger</a:t>
            </a:r>
            <a:r>
              <a:rPr lang="en-US" dirty="0" smtClean="0"/>
              <a:t> </a:t>
            </a:r>
            <a:r>
              <a:rPr lang="en-US" smtClean="0"/>
              <a:t>with x:Bind</a:t>
            </a:r>
            <a:endParaRPr lang="en-US" dirty="0"/>
          </a:p>
          <a:p>
            <a:r>
              <a:rPr lang="en-US" dirty="0" smtClean="0"/>
              <a:t>Source / </a:t>
            </a:r>
            <a:r>
              <a:rPr lang="en-US" dirty="0" err="1" smtClean="0"/>
              <a:t>DataContext</a:t>
            </a:r>
            <a:endParaRPr lang="en-US" dirty="0" smtClean="0"/>
          </a:p>
          <a:p>
            <a:pPr lvl="1"/>
            <a:r>
              <a:rPr lang="en-US" dirty="0" smtClean="0"/>
              <a:t>Add a ViewModel to your code-behind</a:t>
            </a:r>
          </a:p>
        </p:txBody>
      </p:sp>
      <p:sp>
        <p:nvSpPr>
          <p:cNvPr id="4" name="Rectangle 3"/>
          <p:cNvSpPr/>
          <p:nvPr/>
        </p:nvSpPr>
        <p:spPr bwMode="auto">
          <a:xfrm>
            <a:off x="257174" y="4848519"/>
            <a:ext cx="5610226" cy="1226344"/>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341642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Page.ViewModel</a:t>
            </a:r>
            <a:endParaRPr lang="en-US" dirty="0"/>
          </a:p>
        </p:txBody>
      </p:sp>
      <p:sp>
        <p:nvSpPr>
          <p:cNvPr id="3" name="Text Placeholder 2"/>
          <p:cNvSpPr>
            <a:spLocks noGrp="1"/>
          </p:cNvSpPr>
          <p:nvPr>
            <p:ph type="body" sz="quarter" idx="10"/>
          </p:nvPr>
        </p:nvSpPr>
        <p:spPr/>
        <p:txBody>
          <a:bodyPr/>
          <a:lstStyle/>
          <a:p>
            <a:pPr>
              <a:spcBef>
                <a:spcPts val="400"/>
              </a:spcBef>
            </a:pPr>
            <a:r>
              <a:rPr lang="en-US" sz="2000" b="0" dirty="0">
                <a:solidFill>
                  <a:srgbClr val="0000FF"/>
                </a:solidFill>
                <a:highlight>
                  <a:srgbClr val="FFFFFF"/>
                </a:highlight>
                <a:latin typeface="Consolas" panose="020B0609020204030204" pitchFamily="49" charset="0"/>
              </a:rPr>
              <a:t>public</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sealed</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partial</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class</a:t>
            </a:r>
            <a:r>
              <a:rPr lang="en-US" sz="2000" b="0" dirty="0">
                <a:solidFill>
                  <a:srgbClr val="000000"/>
                </a:solidFill>
                <a:highlight>
                  <a:srgbClr val="FFFFFF"/>
                </a:highlight>
                <a:latin typeface="Consolas" panose="020B0609020204030204" pitchFamily="49" charset="0"/>
              </a:rPr>
              <a:t> </a:t>
            </a:r>
            <a:r>
              <a:rPr lang="en-US" sz="2000" b="0" dirty="0" err="1">
                <a:solidFill>
                  <a:srgbClr val="2B91AF"/>
                </a:solidFill>
                <a:highlight>
                  <a:srgbClr val="FFFFFF"/>
                </a:highlight>
                <a:latin typeface="Consolas" panose="020B0609020204030204" pitchFamily="49" charset="0"/>
              </a:rPr>
              <a:t>MainPage</a:t>
            </a:r>
            <a:r>
              <a:rPr lang="en-US" sz="2000" b="0" dirty="0">
                <a:solidFill>
                  <a:srgbClr val="000000"/>
                </a:solidFill>
                <a:highlight>
                  <a:srgbClr val="FFFFFF"/>
                </a:highlight>
                <a:latin typeface="Consolas" panose="020B0609020204030204" pitchFamily="49" charset="0"/>
              </a:rPr>
              <a:t> : </a:t>
            </a:r>
            <a:r>
              <a:rPr lang="en-US" sz="2000" b="0" dirty="0">
                <a:solidFill>
                  <a:srgbClr val="2B91AF"/>
                </a:solidFill>
                <a:highlight>
                  <a:srgbClr val="FFFFFF"/>
                </a:highlight>
                <a:latin typeface="Consolas" panose="020B0609020204030204" pitchFamily="49" charset="0"/>
              </a:rPr>
              <a:t>Page</a:t>
            </a:r>
            <a:endParaRPr lang="en-US" sz="2000" b="0" dirty="0">
              <a:solidFill>
                <a:srgbClr val="000000"/>
              </a:solidFill>
              <a:highlight>
                <a:srgbClr val="FFFFFF"/>
              </a:highlight>
              <a:latin typeface="Consolas" panose="020B0609020204030204" pitchFamily="49" charset="0"/>
            </a:endParaRPr>
          </a:p>
          <a:p>
            <a:pPr>
              <a:spcBef>
                <a:spcPts val="400"/>
              </a:spcBef>
            </a:pPr>
            <a:r>
              <a:rPr lang="en-US" sz="2000" b="0" dirty="0">
                <a:solidFill>
                  <a:srgbClr val="000000"/>
                </a:solidFill>
                <a:highlight>
                  <a:srgbClr val="FFFFFF"/>
                </a:highlight>
                <a:latin typeface="Consolas" panose="020B0609020204030204" pitchFamily="49" charset="0"/>
              </a:rPr>
              <a:t>{</a:t>
            </a: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public</a:t>
            </a:r>
            <a:r>
              <a:rPr lang="en-US" sz="2000" b="0" dirty="0">
                <a:solidFill>
                  <a:srgbClr val="000000"/>
                </a:solidFill>
                <a:highlight>
                  <a:srgbClr val="FFFFFF"/>
                </a:highlight>
                <a:latin typeface="Consolas" panose="020B0609020204030204" pitchFamily="49" charset="0"/>
              </a:rPr>
              <a:t> </a:t>
            </a:r>
            <a:r>
              <a:rPr lang="en-US" sz="2000" b="0" dirty="0" err="1">
                <a:solidFill>
                  <a:srgbClr val="000000"/>
                </a:solidFill>
                <a:highlight>
                  <a:srgbClr val="FFFFFF"/>
                </a:highlight>
                <a:latin typeface="Consolas" panose="020B0609020204030204" pitchFamily="49" charset="0"/>
              </a:rPr>
              <a:t>MainPage</a:t>
            </a:r>
            <a:r>
              <a:rPr lang="en-US" sz="2000" b="0" dirty="0">
                <a:solidFill>
                  <a:srgbClr val="000000"/>
                </a:solidFill>
                <a:highlight>
                  <a:srgbClr val="FFFFFF"/>
                </a:highlight>
                <a:latin typeface="Consolas" panose="020B0609020204030204" pitchFamily="49" charset="0"/>
              </a:rPr>
              <a:t>()</a:t>
            </a:r>
          </a:p>
          <a:p>
            <a:pPr>
              <a:spcBef>
                <a:spcPts val="400"/>
              </a:spcBef>
            </a:pPr>
            <a:r>
              <a:rPr lang="en-US" sz="2000" b="0" dirty="0">
                <a:solidFill>
                  <a:srgbClr val="000000"/>
                </a:solidFill>
                <a:highlight>
                  <a:srgbClr val="FFFFFF"/>
                </a:highlight>
                <a:latin typeface="Consolas" panose="020B0609020204030204" pitchFamily="49" charset="0"/>
              </a:rPr>
              <a:t>    {</a:t>
            </a: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err="1">
                <a:solidFill>
                  <a:srgbClr val="000000"/>
                </a:solidFill>
                <a:highlight>
                  <a:srgbClr val="FFFFFF"/>
                </a:highlight>
                <a:latin typeface="Consolas" panose="020B0609020204030204" pitchFamily="49" charset="0"/>
              </a:rPr>
              <a:t>InitializeComponent</a:t>
            </a:r>
            <a:r>
              <a:rPr lang="en-US" sz="2000" b="0" dirty="0">
                <a:solidFill>
                  <a:srgbClr val="000000"/>
                </a:solidFill>
                <a:highlight>
                  <a:srgbClr val="FFFFFF"/>
                </a:highlight>
                <a:latin typeface="Consolas" panose="020B0609020204030204" pitchFamily="49" charset="0"/>
              </a:rPr>
              <a:t>();</a:t>
            </a: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err="1">
                <a:solidFill>
                  <a:srgbClr val="0000FF"/>
                </a:solidFill>
                <a:highlight>
                  <a:srgbClr val="FFFFFF"/>
                </a:highlight>
                <a:latin typeface="Consolas" panose="020B0609020204030204" pitchFamily="49" charset="0"/>
              </a:rPr>
              <a:t>this</a:t>
            </a:r>
            <a:r>
              <a:rPr lang="en-US" sz="2000" b="0" dirty="0" err="1">
                <a:solidFill>
                  <a:srgbClr val="000000"/>
                </a:solidFill>
                <a:highlight>
                  <a:srgbClr val="FFFFFF"/>
                </a:highlight>
                <a:latin typeface="Consolas" panose="020B0609020204030204" pitchFamily="49" charset="0"/>
              </a:rPr>
              <a:t>.DataContextChanged</a:t>
            </a:r>
            <a:r>
              <a:rPr lang="en-US" sz="2000" b="0" dirty="0">
                <a:solidFill>
                  <a:srgbClr val="000000"/>
                </a:solidFill>
                <a:highlight>
                  <a:srgbClr val="FFFFFF"/>
                </a:highlight>
                <a:latin typeface="Consolas" panose="020B0609020204030204" pitchFamily="49" charset="0"/>
              </a:rPr>
              <a:t> += (s, e) =&gt;</a:t>
            </a:r>
          </a:p>
          <a:p>
            <a:pPr>
              <a:spcBef>
                <a:spcPts val="400"/>
              </a:spcBef>
            </a:pPr>
            <a:r>
              <a:rPr lang="en-US" sz="2000" b="0" dirty="0">
                <a:solidFill>
                  <a:srgbClr val="000000"/>
                </a:solidFill>
                <a:highlight>
                  <a:srgbClr val="FFFFFF"/>
                </a:highlight>
                <a:latin typeface="Consolas" panose="020B0609020204030204" pitchFamily="49" charset="0"/>
              </a:rPr>
              <a:t>        {</a:t>
            </a:r>
          </a:p>
          <a:p>
            <a:pPr>
              <a:spcBef>
                <a:spcPts val="400"/>
              </a:spcBef>
            </a:pPr>
            <a:r>
              <a:rPr lang="en-US" sz="2000" b="0" dirty="0">
                <a:solidFill>
                  <a:srgbClr val="000000"/>
                </a:solidFill>
                <a:highlight>
                  <a:srgbClr val="FFFFFF"/>
                </a:highlight>
                <a:latin typeface="Consolas" panose="020B0609020204030204" pitchFamily="49" charset="0"/>
              </a:rPr>
              <a:t>            ViewModel = </a:t>
            </a:r>
            <a:r>
              <a:rPr lang="en-US" sz="2000" b="0" dirty="0" err="1">
                <a:solidFill>
                  <a:srgbClr val="000000"/>
                </a:solidFill>
                <a:highlight>
                  <a:srgbClr val="FFFFFF"/>
                </a:highlight>
                <a:latin typeface="Consolas" panose="020B0609020204030204" pitchFamily="49" charset="0"/>
              </a:rPr>
              <a:t>DataContext</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as</a:t>
            </a:r>
            <a:r>
              <a:rPr lang="en-US" sz="2000" b="0" dirty="0">
                <a:solidFill>
                  <a:srgbClr val="000000"/>
                </a:solidFill>
                <a:highlight>
                  <a:srgbClr val="FFFFFF"/>
                </a:highlight>
                <a:latin typeface="Consolas" panose="020B0609020204030204" pitchFamily="49" charset="0"/>
              </a:rPr>
              <a:t> </a:t>
            </a:r>
            <a:r>
              <a:rPr lang="en-US" sz="2000" b="0" dirty="0" err="1">
                <a:solidFill>
                  <a:srgbClr val="000000"/>
                </a:solidFill>
                <a:highlight>
                  <a:srgbClr val="FFFFFF"/>
                </a:highlight>
                <a:latin typeface="Consolas" panose="020B0609020204030204" pitchFamily="49" charset="0"/>
              </a:rPr>
              <a:t>ViewModels.</a:t>
            </a:r>
            <a:r>
              <a:rPr lang="en-US" sz="2000" b="0" dirty="0" err="1">
                <a:solidFill>
                  <a:srgbClr val="2B91AF"/>
                </a:solidFill>
                <a:highlight>
                  <a:srgbClr val="FFFFFF"/>
                </a:highlight>
                <a:latin typeface="Consolas" panose="020B0609020204030204" pitchFamily="49" charset="0"/>
              </a:rPr>
              <a:t>MainPageViewModel</a:t>
            </a:r>
            <a:r>
              <a:rPr lang="en-US" sz="2000" b="0" dirty="0">
                <a:solidFill>
                  <a:srgbClr val="000000"/>
                </a:solidFill>
                <a:highlight>
                  <a:srgbClr val="FFFFFF"/>
                </a:highlight>
                <a:latin typeface="Consolas" panose="020B0609020204030204" pitchFamily="49" charset="0"/>
              </a:rPr>
              <a:t>;</a:t>
            </a:r>
          </a:p>
          <a:p>
            <a:pPr>
              <a:spcBef>
                <a:spcPts val="400"/>
              </a:spcBef>
            </a:pPr>
            <a:r>
              <a:rPr lang="en-US" sz="2000" b="0" dirty="0">
                <a:solidFill>
                  <a:srgbClr val="000000"/>
                </a:solidFill>
                <a:highlight>
                  <a:srgbClr val="FFFFFF"/>
                </a:highlight>
                <a:latin typeface="Consolas" panose="020B0609020204030204" pitchFamily="49" charset="0"/>
              </a:rPr>
              <a:t>        };</a:t>
            </a:r>
          </a:p>
          <a:p>
            <a:pPr>
              <a:spcBef>
                <a:spcPts val="400"/>
              </a:spcBef>
            </a:pPr>
            <a:r>
              <a:rPr lang="en-US" sz="2000" b="0" dirty="0">
                <a:solidFill>
                  <a:srgbClr val="000000"/>
                </a:solidFill>
                <a:highlight>
                  <a:srgbClr val="FFFFFF"/>
                </a:highlight>
                <a:latin typeface="Consolas" panose="020B0609020204030204" pitchFamily="49" charset="0"/>
              </a:rPr>
              <a:t>    }</a:t>
            </a:r>
          </a:p>
          <a:p>
            <a:pPr>
              <a:spcBef>
                <a:spcPts val="400"/>
              </a:spcBef>
            </a:pPr>
            <a:endParaRPr lang="en-US" sz="2000" b="0" dirty="0">
              <a:solidFill>
                <a:srgbClr val="000000"/>
              </a:solidFill>
              <a:highlight>
                <a:srgbClr val="FFFFFF"/>
              </a:highlight>
              <a:latin typeface="Consolas" panose="020B0609020204030204" pitchFamily="49" charset="0"/>
            </a:endParaRP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a:solidFill>
                  <a:srgbClr val="008000"/>
                </a:solidFill>
                <a:highlight>
                  <a:srgbClr val="FFFFFF"/>
                </a:highlight>
                <a:latin typeface="Consolas" panose="020B0609020204030204" pitchFamily="49" charset="0"/>
              </a:rPr>
              <a:t>// strongly-typed view models enable x:bind</a:t>
            </a:r>
            <a:endParaRPr lang="en-US" sz="2000" b="0" dirty="0">
              <a:solidFill>
                <a:srgbClr val="000000"/>
              </a:solidFill>
              <a:highlight>
                <a:srgbClr val="FFFFFF"/>
              </a:highlight>
              <a:latin typeface="Consolas" panose="020B0609020204030204" pitchFamily="49" charset="0"/>
            </a:endParaRPr>
          </a:p>
          <a:p>
            <a:pPr>
              <a:spcBef>
                <a:spcPts val="400"/>
              </a:spcBef>
            </a:pP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public</a:t>
            </a:r>
            <a:r>
              <a:rPr lang="en-US" sz="2000" b="0" dirty="0">
                <a:solidFill>
                  <a:srgbClr val="000000"/>
                </a:solidFill>
                <a:highlight>
                  <a:srgbClr val="FFFFFF"/>
                </a:highlight>
                <a:latin typeface="Consolas" panose="020B0609020204030204" pitchFamily="49" charset="0"/>
              </a:rPr>
              <a:t> </a:t>
            </a:r>
            <a:r>
              <a:rPr lang="en-US" sz="2000" b="0" dirty="0" err="1">
                <a:solidFill>
                  <a:srgbClr val="000000"/>
                </a:solidFill>
                <a:highlight>
                  <a:srgbClr val="FFFFFF"/>
                </a:highlight>
                <a:latin typeface="Consolas" panose="020B0609020204030204" pitchFamily="49" charset="0"/>
              </a:rPr>
              <a:t>ViewModels.</a:t>
            </a:r>
            <a:r>
              <a:rPr lang="en-US" sz="2000" b="0" dirty="0" err="1">
                <a:solidFill>
                  <a:srgbClr val="2B91AF"/>
                </a:solidFill>
                <a:highlight>
                  <a:srgbClr val="FFFFFF"/>
                </a:highlight>
                <a:latin typeface="Consolas" panose="020B0609020204030204" pitchFamily="49" charset="0"/>
              </a:rPr>
              <a:t>MainPageViewModel</a:t>
            </a:r>
            <a:r>
              <a:rPr lang="en-US" sz="2000" b="0" dirty="0">
                <a:solidFill>
                  <a:srgbClr val="000000"/>
                </a:solidFill>
                <a:highlight>
                  <a:srgbClr val="FFFFFF"/>
                </a:highlight>
                <a:latin typeface="Consolas" panose="020B0609020204030204" pitchFamily="49" charset="0"/>
              </a:rPr>
              <a:t> ViewModel { </a:t>
            </a:r>
            <a:r>
              <a:rPr lang="en-US" sz="2000" b="0" dirty="0">
                <a:solidFill>
                  <a:srgbClr val="0000FF"/>
                </a:solidFill>
                <a:highlight>
                  <a:srgbClr val="FFFFFF"/>
                </a:highlight>
                <a:latin typeface="Consolas" panose="020B0609020204030204" pitchFamily="49" charset="0"/>
              </a:rPr>
              <a:t>get</a:t>
            </a:r>
            <a:r>
              <a:rPr lang="en-US" sz="2000" b="0" dirty="0">
                <a:solidFill>
                  <a:srgbClr val="000000"/>
                </a:solidFill>
                <a:highlight>
                  <a:srgbClr val="FFFFFF"/>
                </a:highlight>
                <a:latin typeface="Consolas" panose="020B0609020204030204" pitchFamily="49" charset="0"/>
              </a:rPr>
              <a:t>; </a:t>
            </a:r>
            <a:r>
              <a:rPr lang="en-US" sz="2000" b="0" dirty="0">
                <a:solidFill>
                  <a:srgbClr val="0000FF"/>
                </a:solidFill>
                <a:highlight>
                  <a:srgbClr val="FFFFFF"/>
                </a:highlight>
                <a:latin typeface="Consolas" panose="020B0609020204030204" pitchFamily="49" charset="0"/>
              </a:rPr>
              <a:t>set</a:t>
            </a:r>
            <a:r>
              <a:rPr lang="en-US" sz="2000" b="0" dirty="0">
                <a:solidFill>
                  <a:srgbClr val="000000"/>
                </a:solidFill>
                <a:highlight>
                  <a:srgbClr val="FFFFFF"/>
                </a:highlight>
                <a:latin typeface="Consolas" panose="020B0609020204030204" pitchFamily="49" charset="0"/>
              </a:rPr>
              <a:t>; }</a:t>
            </a:r>
          </a:p>
          <a:p>
            <a:pPr>
              <a:spcBef>
                <a:spcPts val="400"/>
              </a:spcBef>
            </a:pPr>
            <a:r>
              <a:rPr lang="en-US" sz="2000" b="0" dirty="0">
                <a:solidFill>
                  <a:srgbClr val="000000"/>
                </a:solidFill>
                <a:highlight>
                  <a:srgbClr val="FFFFFF"/>
                </a:highlight>
                <a:latin typeface="Consolas" panose="020B0609020204030204" pitchFamily="49" charset="0"/>
              </a:rPr>
              <a:t>}</a:t>
            </a:r>
            <a:endParaRPr lang="en-US" sz="2000" b="0" dirty="0"/>
          </a:p>
        </p:txBody>
      </p:sp>
      <p:sp>
        <p:nvSpPr>
          <p:cNvPr id="4" name="Rectangle 3"/>
          <p:cNvSpPr/>
          <p:nvPr/>
        </p:nvSpPr>
        <p:spPr bwMode="auto">
          <a:xfrm>
            <a:off x="1295400" y="2819400"/>
            <a:ext cx="35814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p:nvSpPr>
        <p:spPr bwMode="auto">
          <a:xfrm>
            <a:off x="1981200" y="3482622"/>
            <a:ext cx="80772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p:nvSpPr>
        <p:spPr bwMode="auto">
          <a:xfrm>
            <a:off x="1524000" y="5097109"/>
            <a:ext cx="5867400" cy="457200"/>
          </a:xfrm>
          <a:prstGeom prst="rect">
            <a:avLst/>
          </a:prstGeom>
          <a:noFill/>
          <a:ln w="762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89642" tIns="89642" rIns="33620" bIns="33620" rtlCol="0" anchor="b" anchorCtr="0"/>
          <a:lstStyle/>
          <a:p>
            <a:pPr algn="ctr" defTabSz="914038"/>
            <a:endParaRPr lang="en-US" sz="78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544267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69239" y="2579602"/>
            <a:ext cx="11637012" cy="1698798"/>
          </a:xfrm>
        </p:spPr>
        <p:txBody>
          <a:bodyPr/>
          <a:lstStyle/>
          <a:p>
            <a:r>
              <a:rPr lang="en-US" dirty="0" smtClean="0"/>
              <a:t>{</a:t>
            </a:r>
            <a:r>
              <a:rPr lang="en-US" dirty="0" err="1" smtClean="0"/>
              <a:t>x:Bind</a:t>
            </a:r>
            <a:r>
              <a:rPr lang="en-US" dirty="0" smtClean="0"/>
              <a:t>} is not for </a:t>
            </a:r>
            <a:br>
              <a:rPr lang="en-US" dirty="0" smtClean="0"/>
            </a:br>
            <a:r>
              <a:rPr lang="en-US" dirty="0" smtClean="0"/>
              <a:t>every situation (yet)</a:t>
            </a:r>
            <a:endParaRPr lang="en-US" dirty="0"/>
          </a:p>
        </p:txBody>
      </p:sp>
    </p:spTree>
    <p:extLst>
      <p:ext uri="{BB962C8B-B14F-4D97-AF65-F5344CB8AC3E}">
        <p14:creationId xmlns:p14="http://schemas.microsoft.com/office/powerpoint/2010/main" val="1746981662"/>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to use classic binding</a:t>
            </a:r>
            <a:endParaRPr lang="en-US" dirty="0"/>
          </a:p>
        </p:txBody>
      </p:sp>
      <p:sp>
        <p:nvSpPr>
          <p:cNvPr id="3" name="Content Placeholder 2"/>
          <p:cNvSpPr>
            <a:spLocks noGrp="1"/>
          </p:cNvSpPr>
          <p:nvPr>
            <p:ph type="body" sz="quarter" idx="10"/>
          </p:nvPr>
        </p:nvSpPr>
        <p:spPr/>
        <p:txBody>
          <a:bodyPr/>
          <a:lstStyle/>
          <a:p>
            <a:r>
              <a:rPr lang="en-US" dirty="0" smtClean="0"/>
              <a:t>Duck Typing</a:t>
            </a:r>
          </a:p>
          <a:p>
            <a:pPr lvl="1"/>
            <a:r>
              <a:rPr lang="en-US" dirty="0" smtClean="0"/>
              <a:t>Text=“{Binding Age}” works for both </a:t>
            </a:r>
            <a:r>
              <a:rPr lang="en-US" dirty="0" err="1" smtClean="0"/>
              <a:t>PersonModel</a:t>
            </a:r>
            <a:r>
              <a:rPr lang="en-US" dirty="0" smtClean="0"/>
              <a:t> &amp; </a:t>
            </a:r>
            <a:r>
              <a:rPr lang="en-US" dirty="0" err="1" smtClean="0"/>
              <a:t>WineModel</a:t>
            </a:r>
            <a:endParaRPr lang="en-US" dirty="0" smtClean="0"/>
          </a:p>
          <a:p>
            <a:r>
              <a:rPr lang="en-US" dirty="0" smtClean="0"/>
              <a:t>Dictionary graphs</a:t>
            </a:r>
          </a:p>
          <a:p>
            <a:pPr lvl="1"/>
            <a:r>
              <a:rPr lang="en-US" dirty="0" smtClean="0"/>
              <a:t>Use {Binding} with JSON or other </a:t>
            </a:r>
            <a:r>
              <a:rPr lang="en-US" dirty="0" err="1" smtClean="0"/>
              <a:t>untyped</a:t>
            </a:r>
            <a:r>
              <a:rPr lang="en-US" dirty="0" smtClean="0"/>
              <a:t> objects</a:t>
            </a:r>
          </a:p>
          <a:p>
            <a:r>
              <a:rPr lang="en-US" dirty="0" smtClean="0"/>
              <a:t>Code-behind binding</a:t>
            </a:r>
          </a:p>
          <a:p>
            <a:pPr lvl="1"/>
            <a:r>
              <a:rPr lang="en-US" dirty="0" smtClean="0"/>
              <a:t>Can add/remove {</a:t>
            </a:r>
            <a:r>
              <a:rPr lang="en-US" dirty="0" err="1" smtClean="0"/>
              <a:t>x:Bind</a:t>
            </a:r>
            <a:r>
              <a:rPr lang="en-US" dirty="0" smtClean="0"/>
              <a:t>} @ runtime</a:t>
            </a:r>
          </a:p>
          <a:p>
            <a:r>
              <a:rPr lang="en-US" dirty="0" smtClean="0"/>
              <a:t>Use in a style</a:t>
            </a:r>
          </a:p>
          <a:p>
            <a:pPr lvl="1"/>
            <a:r>
              <a:rPr lang="en-US" dirty="0" smtClean="0"/>
              <a:t>{</a:t>
            </a:r>
            <a:r>
              <a:rPr lang="en-US" dirty="0" err="1" smtClean="0"/>
              <a:t>x:Bind</a:t>
            </a:r>
            <a:r>
              <a:rPr lang="en-US" dirty="0" smtClean="0"/>
              <a:t>} can’t be used in a style for setters</a:t>
            </a:r>
          </a:p>
          <a:p>
            <a:pPr lvl="1"/>
            <a:r>
              <a:rPr lang="en-US" dirty="0"/>
              <a:t>{</a:t>
            </a:r>
            <a:r>
              <a:rPr lang="en-US" dirty="0" err="1"/>
              <a:t>x:Bind</a:t>
            </a:r>
            <a:r>
              <a:rPr lang="en-US" dirty="0"/>
              <a:t>} </a:t>
            </a:r>
            <a:r>
              <a:rPr lang="en-US" dirty="0" smtClean="0"/>
              <a:t>can be used in a </a:t>
            </a:r>
            <a:r>
              <a:rPr lang="en-US" dirty="0" err="1" smtClean="0"/>
              <a:t>DataTemplate</a:t>
            </a:r>
            <a:r>
              <a:rPr lang="en-US" dirty="0" smtClean="0"/>
              <a:t> that is defined in the style</a:t>
            </a:r>
          </a:p>
        </p:txBody>
      </p:sp>
    </p:spTree>
    <p:extLst>
      <p:ext uri="{BB962C8B-B14F-4D97-AF65-F5344CB8AC3E}">
        <p14:creationId xmlns:p14="http://schemas.microsoft.com/office/powerpoint/2010/main" val="1024283470"/>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9239" y="2579602"/>
            <a:ext cx="11637012" cy="1698798"/>
          </a:xfrm>
        </p:spPr>
        <p:txBody>
          <a:bodyPr/>
          <a:lstStyle/>
          <a:p>
            <a:r>
              <a:rPr lang="en-US" dirty="0" smtClean="0"/>
              <a:t>x:Bind can meet your binding </a:t>
            </a:r>
            <a:r>
              <a:rPr lang="en-US" smtClean="0"/>
              <a:t>needs most </a:t>
            </a:r>
            <a:r>
              <a:rPr lang="en-US" dirty="0" smtClean="0"/>
              <a:t>of the time. </a:t>
            </a:r>
            <a:endParaRPr lang="en-US" dirty="0"/>
          </a:p>
        </p:txBody>
      </p:sp>
    </p:spTree>
    <p:extLst>
      <p:ext uri="{BB962C8B-B14F-4D97-AF65-F5344CB8AC3E}">
        <p14:creationId xmlns:p14="http://schemas.microsoft.com/office/powerpoint/2010/main" val="4280834897"/>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Data binding basics</a:t>
            </a:r>
          </a:p>
          <a:p>
            <a:r>
              <a:rPr lang="en-US" dirty="0" smtClean="0"/>
              <a:t>Compiled binding</a:t>
            </a:r>
          </a:p>
        </p:txBody>
      </p:sp>
    </p:spTree>
    <p:extLst>
      <p:ext uri="{BB962C8B-B14F-4D97-AF65-F5344CB8AC3E}">
        <p14:creationId xmlns:p14="http://schemas.microsoft.com/office/powerpoint/2010/main" val="3942565393"/>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00435221"/>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zh-TW" altLang="en-US" dirty="0" smtClean="0"/>
              <a:t>靜態內容</a:t>
            </a:r>
            <a:endParaRPr lang="en-US" dirty="0"/>
          </a:p>
        </p:txBody>
      </p:sp>
      <p:sp>
        <p:nvSpPr>
          <p:cNvPr id="4" name="Content Placeholder 3"/>
          <p:cNvSpPr>
            <a:spLocks noGrp="1"/>
          </p:cNvSpPr>
          <p:nvPr>
            <p:ph type="body" sz="quarter" idx="10"/>
          </p:nvPr>
        </p:nvSpPr>
        <p:spPr/>
        <p:txBody>
          <a:bodyPr/>
          <a:lstStyle/>
          <a:p>
            <a:r>
              <a:rPr lang="zh-TW" altLang="en-US" dirty="0" smtClean="0"/>
              <a:t>在 </a:t>
            </a:r>
            <a:r>
              <a:rPr lang="en-US" altLang="zh-TW" dirty="0" smtClean="0"/>
              <a:t>XAML </a:t>
            </a:r>
            <a:r>
              <a:rPr lang="zh-TW" altLang="en-US" dirty="0" smtClean="0"/>
              <a:t>中直接寫入資料很方便</a:t>
            </a:r>
            <a:r>
              <a:rPr lang="en-US" dirty="0" smtClean="0"/>
              <a:t>…</a:t>
            </a:r>
            <a:endParaRPr lang="en-US" dirty="0" smtClean="0"/>
          </a:p>
          <a:p>
            <a:endParaRPr lang="en-US" dirty="0" smtClean="0"/>
          </a:p>
          <a:p>
            <a:endParaRPr lang="en-US" dirty="0" smtClean="0"/>
          </a:p>
          <a:p>
            <a:endParaRPr lang="en-US" dirty="0" smtClean="0"/>
          </a:p>
          <a:p>
            <a:endParaRPr lang="en-US" dirty="0" smtClean="0"/>
          </a:p>
          <a:p>
            <a:r>
              <a:rPr lang="zh-TW" altLang="en-US" dirty="0" smtClean="0"/>
              <a:t>但這樣做就失去了彈性</a:t>
            </a:r>
            <a:endParaRPr lang="en-US" dirty="0" smtClean="0"/>
          </a:p>
          <a:p>
            <a:endParaRPr lang="en-US" dirty="0" smtClean="0"/>
          </a:p>
        </p:txBody>
      </p:sp>
      <p:pic>
        <p:nvPicPr>
          <p:cNvPr id="8" name="Picture 7"/>
          <p:cNvPicPr>
            <a:picLocks noChangeAspect="1"/>
          </p:cNvPicPr>
          <p:nvPr/>
        </p:nvPicPr>
        <p:blipFill>
          <a:blip r:embed="rId2"/>
          <a:stretch>
            <a:fillRect/>
          </a:stretch>
        </p:blipFill>
        <p:spPr>
          <a:xfrm>
            <a:off x="269239" y="2229542"/>
            <a:ext cx="9191625" cy="1866900"/>
          </a:xfrm>
          <a:prstGeom prst="rect">
            <a:avLst/>
          </a:prstGeom>
        </p:spPr>
      </p:pic>
      <p:pic>
        <p:nvPicPr>
          <p:cNvPr id="9" name="Picture 8"/>
          <p:cNvPicPr>
            <a:picLocks noChangeAspect="1"/>
          </p:cNvPicPr>
          <p:nvPr/>
        </p:nvPicPr>
        <p:blipFill>
          <a:blip r:embed="rId3"/>
          <a:stretch>
            <a:fillRect/>
          </a:stretch>
        </p:blipFill>
        <p:spPr>
          <a:xfrm>
            <a:off x="8550921" y="3998421"/>
            <a:ext cx="3641079" cy="2859579"/>
          </a:xfrm>
          <a:prstGeom prst="rect">
            <a:avLst/>
          </a:prstGeom>
        </p:spPr>
      </p:pic>
    </p:spTree>
    <p:extLst>
      <p:ext uri="{BB962C8B-B14F-4D97-AF65-F5344CB8AC3E}">
        <p14:creationId xmlns:p14="http://schemas.microsoft.com/office/powerpoint/2010/main" val="3887204735"/>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zh-TW" altLang="en-US" dirty="0" smtClean="0"/>
              <a:t>動態資料</a:t>
            </a:r>
            <a:endParaRPr lang="en-US" dirty="0"/>
          </a:p>
        </p:txBody>
      </p:sp>
      <p:sp>
        <p:nvSpPr>
          <p:cNvPr id="4" name="Content Placeholder 3"/>
          <p:cNvSpPr>
            <a:spLocks noGrp="1"/>
          </p:cNvSpPr>
          <p:nvPr>
            <p:ph type="body" sz="quarter" idx="10"/>
          </p:nvPr>
        </p:nvSpPr>
        <p:spPr/>
        <p:txBody>
          <a:bodyPr>
            <a:normAutofit/>
          </a:bodyPr>
          <a:lstStyle/>
          <a:p>
            <a:r>
              <a:rPr lang="zh-TW" altLang="en-US" dirty="0" smtClean="0"/>
              <a:t>改用資料繫結的方式將內容連結至資料來源</a:t>
            </a:r>
            <a:endParaRPr lang="en-US" dirty="0" smtClean="0"/>
          </a:p>
          <a:p>
            <a:pPr lvl="1"/>
            <a:r>
              <a:rPr lang="zh-TW" altLang="en-US" dirty="0" smtClean="0"/>
              <a:t>常見而典型的資料來源通常是 </a:t>
            </a:r>
            <a:r>
              <a:rPr lang="en-US" altLang="zh-TW" dirty="0" smtClean="0"/>
              <a:t>view model</a:t>
            </a:r>
            <a:endParaRPr lang="en-US" dirty="0" smtClean="0"/>
          </a:p>
          <a:p>
            <a:endParaRPr lang="en-US" dirty="0" smtClean="0"/>
          </a:p>
          <a:p>
            <a:endParaRPr lang="en-US" dirty="0" smtClean="0"/>
          </a:p>
        </p:txBody>
      </p:sp>
      <p:pic>
        <p:nvPicPr>
          <p:cNvPr id="2" name="Picture 1"/>
          <p:cNvPicPr>
            <a:picLocks noChangeAspect="1"/>
          </p:cNvPicPr>
          <p:nvPr/>
        </p:nvPicPr>
        <p:blipFill>
          <a:blip r:embed="rId2"/>
          <a:stretch>
            <a:fillRect/>
          </a:stretch>
        </p:blipFill>
        <p:spPr>
          <a:xfrm>
            <a:off x="379413" y="2726621"/>
            <a:ext cx="9296400" cy="3038475"/>
          </a:xfrm>
          <a:prstGeom prst="rect">
            <a:avLst/>
          </a:prstGeom>
        </p:spPr>
      </p:pic>
      <p:pic>
        <p:nvPicPr>
          <p:cNvPr id="5" name="Picture 4"/>
          <p:cNvPicPr>
            <a:picLocks noChangeAspect="1"/>
          </p:cNvPicPr>
          <p:nvPr/>
        </p:nvPicPr>
        <p:blipFill>
          <a:blip r:embed="rId3"/>
          <a:stretch>
            <a:fillRect/>
          </a:stretch>
        </p:blipFill>
        <p:spPr>
          <a:xfrm>
            <a:off x="9010825" y="4446465"/>
            <a:ext cx="3181175" cy="2411535"/>
          </a:xfrm>
          <a:prstGeom prst="rect">
            <a:avLst/>
          </a:prstGeom>
        </p:spPr>
      </p:pic>
    </p:spTree>
    <p:extLst>
      <p:ext uri="{BB962C8B-B14F-4D97-AF65-F5344CB8AC3E}">
        <p14:creationId xmlns:p14="http://schemas.microsoft.com/office/powerpoint/2010/main" val="693013761"/>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zh-TW" altLang="en-US" dirty="0" smtClean="0"/>
              <a:t>資料改變時的畫面更新</a:t>
            </a:r>
            <a:endParaRPr lang="en-US" dirty="0"/>
          </a:p>
        </p:txBody>
      </p:sp>
      <p:sp>
        <p:nvSpPr>
          <p:cNvPr id="2" name="Content Placeholder 1"/>
          <p:cNvSpPr>
            <a:spLocks noGrp="1"/>
          </p:cNvSpPr>
          <p:nvPr>
            <p:ph type="body" sz="quarter" idx="10"/>
          </p:nvPr>
        </p:nvSpPr>
        <p:spPr/>
        <p:txBody>
          <a:bodyPr/>
          <a:lstStyle/>
          <a:p>
            <a:r>
              <a:rPr lang="en-US" dirty="0" err="1" smtClean="0"/>
              <a:t>INotifyPropertyChanged</a:t>
            </a:r>
            <a:endParaRPr lang="en-US" dirty="0" smtClean="0"/>
          </a:p>
          <a:p>
            <a:pPr lvl="1"/>
            <a:r>
              <a:rPr lang="zh-TW" altLang="en-US" dirty="0" smtClean="0"/>
              <a:t>在 </a:t>
            </a:r>
            <a:r>
              <a:rPr lang="en-US" altLang="zh-TW" dirty="0" smtClean="0"/>
              <a:t>view model </a:t>
            </a:r>
            <a:r>
              <a:rPr lang="zh-TW" altLang="en-US" dirty="0" smtClean="0"/>
              <a:t>的類別中需實做這個介面</a:t>
            </a:r>
            <a:endParaRPr lang="en-US" dirty="0" smtClean="0"/>
          </a:p>
          <a:p>
            <a:pPr lvl="1"/>
            <a:r>
              <a:rPr lang="zh-TW" altLang="en-US" dirty="0" smtClean="0"/>
              <a:t>這樣一來，</a:t>
            </a:r>
            <a:r>
              <a:rPr lang="en-US" altLang="zh-TW" dirty="0" smtClean="0"/>
              <a:t>view model </a:t>
            </a:r>
            <a:r>
              <a:rPr lang="zh-TW" altLang="en-US" dirty="0" smtClean="0"/>
              <a:t>內的資料更新時才會通知畫面更新</a:t>
            </a:r>
            <a:endParaRPr lang="en-US" dirty="0" smtClean="0"/>
          </a:p>
          <a:p>
            <a:r>
              <a:rPr lang="en-US" dirty="0" err="1" smtClean="0"/>
              <a:t>INotifyCollectionChanged</a:t>
            </a:r>
            <a:endParaRPr lang="en-US" dirty="0" smtClean="0"/>
          </a:p>
          <a:p>
            <a:pPr lvl="1"/>
            <a:r>
              <a:rPr lang="zh-TW" altLang="en-US" dirty="0" smtClean="0"/>
              <a:t>在</a:t>
            </a:r>
            <a:r>
              <a:rPr lang="en-US" dirty="0" smtClean="0"/>
              <a:t> </a:t>
            </a:r>
            <a:r>
              <a:rPr lang="en-US" i="1" dirty="0" err="1" smtClean="0"/>
              <a:t>ObservableCollection</a:t>
            </a:r>
            <a:r>
              <a:rPr lang="en-US" i="1" dirty="0" smtClean="0"/>
              <a:t>&lt;T&gt;</a:t>
            </a:r>
            <a:r>
              <a:rPr lang="en-US" dirty="0" smtClean="0"/>
              <a:t> </a:t>
            </a:r>
            <a:r>
              <a:rPr lang="zh-TW" altLang="en-US" dirty="0"/>
              <a:t>及</a:t>
            </a:r>
            <a:r>
              <a:rPr lang="en-US" dirty="0" smtClean="0"/>
              <a:t> </a:t>
            </a:r>
            <a:r>
              <a:rPr lang="en-US" i="1" dirty="0" err="1" smtClean="0"/>
              <a:t>ReadOnlyObservableCollection</a:t>
            </a:r>
            <a:r>
              <a:rPr lang="en-US" i="1" dirty="0" smtClean="0"/>
              <a:t>&lt;T</a:t>
            </a:r>
            <a:r>
              <a:rPr lang="en-US" i="1" dirty="0" smtClean="0"/>
              <a:t>&gt; </a:t>
            </a:r>
            <a:r>
              <a:rPr lang="zh-TW" altLang="en-US" dirty="0" smtClean="0"/>
              <a:t>已實作</a:t>
            </a:r>
            <a:endParaRPr lang="en-US" dirty="0" smtClean="0"/>
          </a:p>
          <a:p>
            <a:pPr lvl="1"/>
            <a:r>
              <a:rPr lang="zh-TW" altLang="en-US" dirty="0" smtClean="0"/>
              <a:t>當容器內的資料改變時，也會通知畫面更新</a:t>
            </a:r>
            <a:endParaRPr lang="en-US" dirty="0" smtClean="0"/>
          </a:p>
          <a:p>
            <a:pPr lvl="1"/>
            <a:r>
              <a:rPr lang="en-US" dirty="0" smtClean="0"/>
              <a:t>(</a:t>
            </a:r>
            <a:r>
              <a:rPr lang="en-US" dirty="0" err="1" smtClean="0"/>
              <a:t>IObservableVector</a:t>
            </a:r>
            <a:r>
              <a:rPr lang="en-US" dirty="0" smtClean="0"/>
              <a:t> </a:t>
            </a:r>
            <a:r>
              <a:rPr lang="zh-TW" altLang="en-US" dirty="0" smtClean="0"/>
              <a:t>也相同</a:t>
            </a:r>
            <a:r>
              <a:rPr lang="en-US" dirty="0" smtClean="0"/>
              <a:t>)</a:t>
            </a:r>
            <a:endParaRPr lang="en-US" dirty="0" smtClean="0"/>
          </a:p>
        </p:txBody>
      </p:sp>
    </p:spTree>
    <p:extLst>
      <p:ext uri="{BB962C8B-B14F-4D97-AF65-F5344CB8AC3E}">
        <p14:creationId xmlns:p14="http://schemas.microsoft.com/office/powerpoint/2010/main" val="1433756085"/>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dirty="0" smtClean="0"/>
              <a:t>資料繫結的語法</a:t>
            </a:r>
            <a:endParaRPr lang="en-US" dirty="0"/>
          </a:p>
        </p:txBody>
      </p:sp>
      <p:sp>
        <p:nvSpPr>
          <p:cNvPr id="3" name="Text Placeholder 2"/>
          <p:cNvSpPr>
            <a:spLocks noGrp="1"/>
          </p:cNvSpPr>
          <p:nvPr>
            <p:ph sz="quarter" idx="14"/>
          </p:nvPr>
        </p:nvSpPr>
        <p:spPr/>
        <p:txBody>
          <a:bodyPr/>
          <a:lstStyle/>
          <a:p>
            <a:pPr>
              <a:lnSpc>
                <a:spcPct val="100000"/>
              </a:lnSpc>
              <a:spcBef>
                <a:spcPts val="400"/>
              </a:spcBef>
            </a:pPr>
            <a:r>
              <a:rPr lang="en-US" sz="2400" b="0" dirty="0" smtClean="0">
                <a:solidFill>
                  <a:schemeClr val="tx2"/>
                </a:solidFill>
                <a:latin typeface="Consolas" panose="020B0609020204030204" pitchFamily="49" charset="0"/>
                <a:cs typeface="Consolas" panose="020B0609020204030204" pitchFamily="49" charset="0"/>
              </a:rPr>
              <a:t>&lt;</a:t>
            </a:r>
            <a:r>
              <a:rPr lang="en-US" sz="2400" b="0" dirty="0" err="1" smtClean="0">
                <a:solidFill>
                  <a:schemeClr val="tx2"/>
                </a:solidFill>
                <a:latin typeface="Consolas" panose="020B0609020204030204" pitchFamily="49" charset="0"/>
                <a:cs typeface="Consolas" panose="020B0609020204030204" pitchFamily="49" charset="0"/>
              </a:rPr>
              <a:t>TextBox</a:t>
            </a:r>
            <a:r>
              <a:rPr lang="en-US" sz="2400" b="0" dirty="0" smtClean="0">
                <a:solidFill>
                  <a:schemeClr val="tx2"/>
                </a:solidFill>
                <a:latin typeface="Consolas" panose="020B0609020204030204" pitchFamily="49" charset="0"/>
                <a:cs typeface="Consolas" panose="020B0609020204030204" pitchFamily="49" charset="0"/>
              </a:rPr>
              <a:t> Text="</a:t>
            </a:r>
            <a:r>
              <a:rPr lang="en-US" sz="2400" b="0" dirty="0" smtClean="0">
                <a:solidFill>
                  <a:schemeClr val="accent1"/>
                </a:solidFill>
                <a:latin typeface="Consolas" panose="020B0609020204030204" pitchFamily="49" charset="0"/>
                <a:cs typeface="Consolas" panose="020B0609020204030204" pitchFamily="49" charset="0"/>
              </a:rPr>
              <a:t>{</a:t>
            </a:r>
            <a:r>
              <a:rPr lang="en-US" sz="2400" b="0" dirty="0" smtClean="0">
                <a:solidFill>
                  <a:schemeClr val="accent6">
                    <a:lumMod val="75000"/>
                  </a:schemeClr>
                </a:solidFill>
                <a:latin typeface="Consolas" panose="020B0609020204030204" pitchFamily="49" charset="0"/>
                <a:cs typeface="Consolas" panose="020B0609020204030204" pitchFamily="49" charset="0"/>
              </a:rPr>
              <a:t>Binding</a:t>
            </a:r>
          </a:p>
          <a:p>
            <a:pPr marL="914400">
              <a:lnSpc>
                <a:spcPct val="100000"/>
              </a:lnSpc>
              <a:spcBef>
                <a:spcPts val="400"/>
              </a:spcBef>
            </a:pPr>
            <a:r>
              <a:rPr lang="en-US" sz="2400" b="0" dirty="0" smtClean="0">
                <a:latin typeface="Consolas" panose="020B0609020204030204" pitchFamily="49" charset="0"/>
                <a:cs typeface="Consolas" panose="020B0609020204030204" pitchFamily="49" charset="0"/>
              </a:rPr>
              <a:t>Converter</a:t>
            </a: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ConverterLanguage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ConverterParameter</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ElementName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FallbackValue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smtClean="0">
                <a:latin typeface="Consolas" panose="020B0609020204030204" pitchFamily="49" charset="0"/>
                <a:cs typeface="Consolas" panose="020B0609020204030204" pitchFamily="49" charset="0"/>
              </a:rPr>
              <a:t>Mode</a:t>
            </a:r>
          </a:p>
          <a:p>
            <a:pPr marL="914400">
              <a:lnSpc>
                <a:spcPct val="100000"/>
              </a:lnSpc>
              <a:spcBef>
                <a:spcPts val="400"/>
              </a:spcBef>
            </a:pPr>
            <a:r>
              <a:rPr lang="en-US" sz="2400" b="0" dirty="0" smtClean="0">
                <a:latin typeface="Consolas" panose="020B0609020204030204" pitchFamily="49" charset="0"/>
                <a:cs typeface="Consolas" panose="020B0609020204030204" pitchFamily="49" charset="0"/>
              </a:rPr>
              <a:t>Path</a:t>
            </a: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RelativeSource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smtClean="0">
                <a:latin typeface="Consolas" panose="020B0609020204030204" pitchFamily="49" charset="0"/>
                <a:cs typeface="Consolas" panose="020B0609020204030204" pitchFamily="49" charset="0"/>
              </a:rPr>
              <a:t>Source</a:t>
            </a: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TargetNullValue</a:t>
            </a:r>
            <a:endParaRPr lang="en-US" sz="2400" b="0" dirty="0" smtClean="0">
              <a:latin typeface="Consolas" panose="020B0609020204030204" pitchFamily="49" charset="0"/>
              <a:cs typeface="Consolas" panose="020B0609020204030204" pitchFamily="49" charset="0"/>
            </a:endParaRPr>
          </a:p>
          <a:p>
            <a:pPr marL="914400">
              <a:lnSpc>
                <a:spcPct val="100000"/>
              </a:lnSpc>
              <a:spcBef>
                <a:spcPts val="400"/>
              </a:spcBef>
            </a:pPr>
            <a:r>
              <a:rPr lang="en-US" sz="2400" b="0" dirty="0" err="1" smtClean="0">
                <a:latin typeface="Consolas" panose="020B0609020204030204" pitchFamily="49" charset="0"/>
                <a:cs typeface="Consolas" panose="020B0609020204030204" pitchFamily="49" charset="0"/>
              </a:rPr>
              <a:t>UpdateSourceTrigger</a:t>
            </a:r>
            <a:r>
              <a:rPr lang="en-US" sz="2400" b="0" dirty="0" smtClean="0">
                <a:solidFill>
                  <a:schemeClr val="accent1"/>
                </a:solidFill>
                <a:latin typeface="Consolas" panose="020B0609020204030204" pitchFamily="49" charset="0"/>
                <a:cs typeface="Consolas" panose="020B0609020204030204" pitchFamily="49" charset="0"/>
              </a:rPr>
              <a:t>}</a:t>
            </a:r>
            <a:endParaRPr lang="en-US" sz="2400" b="0" dirty="0">
              <a:latin typeface="Consolas" panose="020B0609020204030204" pitchFamily="49" charset="0"/>
              <a:cs typeface="Consolas" panose="020B0609020204030204" pitchFamily="49" charset="0"/>
            </a:endParaRPr>
          </a:p>
        </p:txBody>
      </p:sp>
      <p:sp>
        <p:nvSpPr>
          <p:cNvPr id="8" name="Content Placeholder 7"/>
          <p:cNvSpPr>
            <a:spLocks noGrp="1"/>
          </p:cNvSpPr>
          <p:nvPr>
            <p:ph sz="quarter" idx="15"/>
          </p:nvPr>
        </p:nvSpPr>
        <p:spPr/>
        <p:txBody>
          <a:bodyPr/>
          <a:lstStyle/>
          <a:p>
            <a:endParaRPr lang="en-US"/>
          </a:p>
        </p:txBody>
      </p:sp>
      <p:sp>
        <p:nvSpPr>
          <p:cNvPr id="5" name="Rectangle 4"/>
          <p:cNvSpPr/>
          <p:nvPr/>
        </p:nvSpPr>
        <p:spPr>
          <a:xfrm>
            <a:off x="1066800" y="1676400"/>
            <a:ext cx="3733800" cy="1371600"/>
          </a:xfrm>
          <a:prstGeom prst="rect">
            <a:avLst/>
          </a:prstGeom>
          <a:noFill/>
          <a:ln w="76200"/>
          <a:effectLst>
            <a:outerShdw blurRad="50800" dist="38100" dir="2700000" algn="tl" rotWithShape="0">
              <a:schemeClr val="bg1">
                <a:alpha val="40000"/>
              </a:scheme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p>
        </p:txBody>
      </p:sp>
      <p:sp>
        <p:nvSpPr>
          <p:cNvPr id="6" name="Rectangle 5"/>
          <p:cNvSpPr/>
          <p:nvPr/>
        </p:nvSpPr>
        <p:spPr>
          <a:xfrm>
            <a:off x="1066800" y="5791200"/>
            <a:ext cx="3733800" cy="609600"/>
          </a:xfrm>
          <a:prstGeom prst="rect">
            <a:avLst/>
          </a:prstGeom>
          <a:noFill/>
          <a:ln w="76200"/>
          <a:effectLst>
            <a:outerShdw blurRad="50800" dist="38100" dir="2700000" algn="tl" rotWithShape="0">
              <a:schemeClr val="bg1">
                <a:alpha val="40000"/>
              </a:schemeClr>
            </a:outerShdw>
          </a:effectLst>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ctr">
              <a:lnSpc>
                <a:spcPct val="90000"/>
              </a:lnSpc>
              <a:spcBef>
                <a:spcPts val="600"/>
              </a:spcBef>
            </a:pPr>
            <a:endParaRPr lang="en-US" sz="2000" dirty="0" err="1"/>
          </a:p>
        </p:txBody>
      </p:sp>
    </p:spTree>
    <p:extLst>
      <p:ext uri="{BB962C8B-B14F-4D97-AF65-F5344CB8AC3E}">
        <p14:creationId xmlns:p14="http://schemas.microsoft.com/office/powerpoint/2010/main" val="4788956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heel(1)">
                                      <p:cBhvr>
                                        <p:cTn id="12"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zh-TW" altLang="en-US" dirty="0" smtClean="0"/>
              <a:t>資料格式轉換</a:t>
            </a:r>
            <a:endParaRPr lang="en-US" dirty="0"/>
          </a:p>
        </p:txBody>
      </p:sp>
      <p:sp>
        <p:nvSpPr>
          <p:cNvPr id="2" name="Content Placeholder 1"/>
          <p:cNvSpPr>
            <a:spLocks noGrp="1"/>
          </p:cNvSpPr>
          <p:nvPr>
            <p:ph type="body" sz="quarter" idx="10"/>
          </p:nvPr>
        </p:nvSpPr>
        <p:spPr/>
        <p:txBody>
          <a:bodyPr/>
          <a:lstStyle/>
          <a:p>
            <a:r>
              <a:rPr lang="zh-TW" altLang="en-US" dirty="0" smtClean="0"/>
              <a:t>資料繫結時，轉換器（</a:t>
            </a:r>
            <a:r>
              <a:rPr lang="en-US" altLang="zh-TW" dirty="0" smtClean="0"/>
              <a:t>converter</a:t>
            </a:r>
            <a:r>
              <a:rPr lang="zh-TW" altLang="en-US" dirty="0" smtClean="0"/>
              <a:t>）</a:t>
            </a:r>
            <a:r>
              <a:rPr lang="zh-TW" altLang="en-US" dirty="0" smtClean="0"/>
              <a:t>可以修改資料格式</a:t>
            </a:r>
            <a:endParaRPr lang="en-US" dirty="0" smtClean="0"/>
          </a:p>
          <a:p>
            <a:pPr lvl="1"/>
            <a:r>
              <a:rPr lang="zh-TW" altLang="en-US" dirty="0" smtClean="0"/>
              <a:t>原始資料</a:t>
            </a:r>
            <a:r>
              <a:rPr lang="en-US" dirty="0" smtClean="0"/>
              <a:t> </a:t>
            </a:r>
            <a:r>
              <a:rPr lang="en-US" dirty="0" smtClean="0"/>
              <a:t>&gt; </a:t>
            </a:r>
            <a:r>
              <a:rPr lang="zh-TW" altLang="en-US" dirty="0" smtClean="0"/>
              <a:t>轉換器</a:t>
            </a:r>
            <a:r>
              <a:rPr lang="en-US" dirty="0" smtClean="0"/>
              <a:t> &gt; </a:t>
            </a:r>
            <a:r>
              <a:rPr lang="zh-TW" altLang="en-US" dirty="0" smtClean="0"/>
              <a:t>格式化後的字串</a:t>
            </a:r>
            <a:endParaRPr lang="en-US" dirty="0" smtClean="0"/>
          </a:p>
          <a:p>
            <a:r>
              <a:rPr lang="zh-TW" altLang="en-US" dirty="0" smtClean="0"/>
              <a:t>實作 </a:t>
            </a:r>
            <a:r>
              <a:rPr lang="en-US" dirty="0" err="1" smtClean="0"/>
              <a:t>IValueConverter</a:t>
            </a:r>
            <a:r>
              <a:rPr lang="en-US" dirty="0" smtClean="0"/>
              <a:t> </a:t>
            </a:r>
            <a:r>
              <a:rPr lang="zh-TW" altLang="en-US" dirty="0" smtClean="0"/>
              <a:t>介面</a:t>
            </a:r>
            <a:endParaRPr lang="en-US" dirty="0" smtClean="0"/>
          </a:p>
          <a:p>
            <a:pPr lvl="1"/>
            <a:r>
              <a:rPr lang="en-US" dirty="0" smtClean="0"/>
              <a:t>Convert </a:t>
            </a:r>
            <a:r>
              <a:rPr lang="zh-TW" altLang="en-US" dirty="0" smtClean="0"/>
              <a:t>方法</a:t>
            </a:r>
            <a:endParaRPr lang="en-US" dirty="0" smtClean="0"/>
          </a:p>
          <a:p>
            <a:pPr lvl="2"/>
            <a:r>
              <a:rPr lang="en-US" dirty="0" smtClean="0"/>
              <a:t>Converts data to a new format/value before assignment</a:t>
            </a:r>
          </a:p>
          <a:p>
            <a:pPr lvl="1"/>
            <a:r>
              <a:rPr lang="en-US" dirty="0" err="1" smtClean="0"/>
              <a:t>ConvertBack</a:t>
            </a:r>
            <a:r>
              <a:rPr lang="en-US" dirty="0" smtClean="0"/>
              <a:t> </a:t>
            </a:r>
            <a:r>
              <a:rPr lang="zh-TW" altLang="en-US" smtClean="0"/>
              <a:t>方法</a:t>
            </a:r>
            <a:endParaRPr lang="en-US" dirty="0" smtClean="0"/>
          </a:p>
          <a:p>
            <a:pPr lvl="2"/>
            <a:r>
              <a:rPr lang="en-US" dirty="0" smtClean="0"/>
              <a:t>Converts data from the new format/value updating source</a:t>
            </a:r>
          </a:p>
          <a:p>
            <a:pPr lvl="2"/>
            <a:r>
              <a:rPr lang="en-US" dirty="0" smtClean="0"/>
              <a:t>Often not implemented</a:t>
            </a:r>
            <a:endParaRPr lang="en-US" dirty="0"/>
          </a:p>
        </p:txBody>
      </p:sp>
    </p:spTree>
    <p:extLst>
      <p:ext uri="{BB962C8B-B14F-4D97-AF65-F5344CB8AC3E}">
        <p14:creationId xmlns:p14="http://schemas.microsoft.com/office/powerpoint/2010/main" val="4183950153"/>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endParaRPr lang="en-US"/>
          </a:p>
        </p:txBody>
      </p:sp>
      <p:sp>
        <p:nvSpPr>
          <p:cNvPr id="4" name="Title 3"/>
          <p:cNvSpPr>
            <a:spLocks noGrp="1"/>
          </p:cNvSpPr>
          <p:nvPr>
            <p:ph type="ctrTitle"/>
          </p:nvPr>
        </p:nvSpPr>
        <p:spPr/>
        <p:txBody>
          <a:bodyPr/>
          <a:lstStyle/>
          <a:p>
            <a:r>
              <a:rPr lang="en-US" dirty="0" smtClean="0"/>
              <a:t>Classic binding</a:t>
            </a:r>
            <a:endParaRPr lang="en-US" dirty="0"/>
          </a:p>
        </p:txBody>
      </p:sp>
    </p:spTree>
    <p:extLst>
      <p:ext uri="{BB962C8B-B14F-4D97-AF65-F5344CB8AC3E}">
        <p14:creationId xmlns:p14="http://schemas.microsoft.com/office/powerpoint/2010/main" val="2559740063"/>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PPT%20Theme">
  <a:themeElements>
    <a:clrScheme name="Windows Threshold">
      <a:dk1>
        <a:srgbClr val="737373"/>
      </a:dk1>
      <a:lt1>
        <a:sysClr val="window" lastClr="FFFFFF"/>
      </a:lt1>
      <a:dk2>
        <a:srgbClr val="000000"/>
      </a:dk2>
      <a:lt2>
        <a:srgbClr val="D2D2D2"/>
      </a:lt2>
      <a:accent1>
        <a:srgbClr val="0078D7"/>
      </a:accent1>
      <a:accent2>
        <a:srgbClr val="5C2D91"/>
      </a:accent2>
      <a:accent3>
        <a:srgbClr val="B4009E"/>
      </a:accent3>
      <a:accent4>
        <a:srgbClr val="008272"/>
      </a:accent4>
      <a:accent5>
        <a:srgbClr val="107C10"/>
      </a:accent5>
      <a:accent6>
        <a:srgbClr val="E81123"/>
      </a:accent6>
      <a:hlink>
        <a:srgbClr val="0078D7"/>
      </a:hlink>
      <a:folHlink>
        <a:srgbClr val="737373"/>
      </a:folHlink>
    </a:clrScheme>
    <a:fontScheme name="Segoe">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defPPr algn="ctr">
          <a:lnSpc>
            <a:spcPct val="90000"/>
          </a:lnSpc>
          <a:spcBef>
            <a:spcPts val="600"/>
          </a:spcBef>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137160" tIns="109728" rIns="137160" bIns="109728" rtlCol="0">
        <a:spAutoFit/>
      </a:bodyPr>
      <a:lstStyle>
        <a:defPPr>
          <a:lnSpc>
            <a:spcPct val="90000"/>
          </a:lnSpc>
          <a:spcBef>
            <a:spcPts val="600"/>
          </a:spcBef>
          <a:defRPr dirty="0" err="1" smtClean="0"/>
        </a:defPPr>
      </a:lstStyle>
    </a:txDef>
  </a:objectDefaults>
  <a:extraClrSchemeLst/>
  <a:custClrLst>
    <a:custClr name="Yellow">
      <a:srgbClr val="FFB900"/>
    </a:custClr>
    <a:custClr name="Orange">
      <a:srgbClr val="D83B01"/>
    </a:custClr>
    <a:custClr name="Light Yellow">
      <a:srgbClr val="FFF100"/>
    </a:custClr>
    <a:custClr name="Light Orange">
      <a:srgbClr val="FF8C00"/>
    </a:custClr>
    <a:custClr name="Dark Red">
      <a:srgbClr val="A80000"/>
    </a:custClr>
    <a:custClr name="Light Magenta">
      <a:srgbClr val="E3008C"/>
    </a:custClr>
    <a:custClr name="Dark Magenta">
      <a:srgbClr val="5C005C"/>
    </a:custClr>
    <a:custClr name="Light Purple">
      <a:srgbClr val="B4A0FF"/>
    </a:custClr>
    <a:custClr name="Dark Purple">
      <a:srgbClr val="32145A"/>
    </a:custClr>
    <a:custClr name="Light Blue">
      <a:srgbClr val="00BCF2"/>
    </a:custClr>
    <a:custClr name="Mid Blue">
      <a:srgbClr val="00188F"/>
    </a:custClr>
    <a:custClr name="Dark Blue">
      <a:srgbClr val="002050"/>
    </a:custClr>
    <a:custClr name="Light Teal">
      <a:srgbClr val="00B294"/>
    </a:custClr>
    <a:custClr name="Dark Teal">
      <a:srgbClr val="004B50"/>
    </a:custClr>
    <a:custClr name="Light Green">
      <a:srgbClr val="BAD80A"/>
    </a:custClr>
    <a:custClr name="Dark Green">
      <a:srgbClr val="004B1C"/>
    </a:custClr>
    <a:custClr name="Dark Gray">
      <a:srgbClr val="505050"/>
    </a:custClr>
  </a:custClrLst>
  <a:extLst>
    <a:ext uri="{05A4C25C-085E-4340-85A3-A5531E510DB2}">
      <thm15:themeFamily xmlns:thm15="http://schemas.microsoft.com/office/thememl/2012/main" name="PPT%20Theme" id="{82616841-7427-4827-869A-BD59E6CB2CB3}" vid="{68DEB26C-E886-4233-AE85-B4E59D32E7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05FD27EB-CB97-4E61-B9E7-0CFF7914CBAF">Final</Status>
    <Module xmlns="05FD27EB-CB97-4E61-B9E7-0CFF7914CBAF" xsi:nil="true"/>
    <Content_x0020_Type xmlns="05FD27EB-CB97-4E61-B9E7-0CFF7914CBAF">Slide Presentation</Content_x0020_Typ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6A088034EC76843A7AE3BBBE7EF7297" ma:contentTypeVersion="" ma:contentTypeDescription="Create a new document." ma:contentTypeScope="" ma:versionID="e54831d9404b02f599604081d12c8bdb">
  <xsd:schema xmlns:xsd="http://www.w3.org/2001/XMLSchema" xmlns:xs="http://www.w3.org/2001/XMLSchema" xmlns:p="http://schemas.microsoft.com/office/2006/metadata/properties" xmlns:ns2="05FD27EB-CB97-4E61-B9E7-0CFF7914CBAF" xmlns:ns3="27aa9422-7f1f-4c84-9cdf-302b1a67e513" targetNamespace="http://schemas.microsoft.com/office/2006/metadata/properties" ma:root="true" ma:fieldsID="e6742b8942f84682e748d892bf49e120" ns2:_="" ns3:_="">
    <xsd:import namespace="05FD27EB-CB97-4E61-B9E7-0CFF7914CBAF"/>
    <xsd:import namespace="27aa9422-7f1f-4c84-9cdf-302b1a67e513"/>
    <xsd:element name="properties">
      <xsd:complexType>
        <xsd:sequence>
          <xsd:element name="documentManagement">
            <xsd:complexType>
              <xsd:all>
                <xsd:element ref="ns2:Content_x0020_Type"/>
                <xsd:element ref="ns2:Module" minOccurs="0"/>
                <xsd:element ref="ns2:Statu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5FD27EB-CB97-4E61-B9E7-0CFF7914CBAF" elementFormDefault="qualified">
    <xsd:import namespace="http://schemas.microsoft.com/office/2006/documentManagement/types"/>
    <xsd:import namespace="http://schemas.microsoft.com/office/infopath/2007/PartnerControls"/>
    <xsd:element name="Content_x0020_Type" ma:index="8" ma:displayName="Content Type" ma:format="Dropdown" ma:internalName="Content_x0020_Type">
      <xsd:simpleType>
        <xsd:restriction base="dms:Choice">
          <xsd:enumeration value="Assessment"/>
          <xsd:enumeration value="Assessment Policheck"/>
          <xsd:enumeration value="Break Slides"/>
          <xsd:enumeration value="CC File"/>
          <xsd:enumeration value="CC Policheck"/>
          <xsd:enumeration value="Instructor Image"/>
          <xsd:enumeration value="Outline/Meeting Recordings"/>
          <xsd:enumeration value="Slide Presentation"/>
          <xsd:enumeration value="Slide Presentation Policheck"/>
          <xsd:enumeration value="SME Recruitment"/>
        </xsd:restriction>
      </xsd:simpleType>
    </xsd:element>
    <xsd:element name="Module" ma:index="9" nillable="true" ma:displayName="Module" ma:decimals="0" ma:internalName="Module" ma:percentage="FALSE">
      <xsd:simpleType>
        <xsd:restriction base="dms:Number">
          <xsd:maxInclusive value="40"/>
          <xsd:minInclusive value="1"/>
        </xsd:restriction>
      </xsd:simpleType>
    </xsd:element>
    <xsd:element name="Status" ma:index="10" nillable="true" ma:displayName="Status" ma:default="Draft" ma:format="Dropdown" ma:internalName="Status">
      <xsd:simpleType>
        <xsd:restriction base="dms:Choice">
          <xsd:enumeration value="Draft"/>
          <xsd:enumeration value="Final"/>
        </xsd:restriction>
      </xsd:simpleType>
    </xsd:element>
  </xsd:schema>
  <xsd:schema xmlns:xsd="http://www.w3.org/2001/XMLSchema" xmlns:xs="http://www.w3.org/2001/XMLSchema" xmlns:dms="http://schemas.microsoft.com/office/2006/documentManagement/types" xmlns:pc="http://schemas.microsoft.com/office/infopath/2007/PartnerControls" targetNamespace="27aa9422-7f1f-4c84-9cdf-302b1a67e513" elementFormDefault="qualified">
    <xsd:import namespace="http://schemas.microsoft.com/office/2006/documentManagement/types"/>
    <xsd:import namespace="http://schemas.microsoft.com/office/infopath/2007/PartnerControls"/>
    <xsd:element name="SharedWithUsers" ma:index="11"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233D6B-31D3-4164-BD8B-033E34C46371}">
  <ds:schemaRefs>
    <ds:schemaRef ds:uri="http://purl.org/dc/elements/1.1/"/>
    <ds:schemaRef ds:uri="http://schemas.microsoft.com/office/2006/metadata/properties"/>
    <ds:schemaRef ds:uri="http://schemas.microsoft.com/office/2006/documentManagement/types"/>
    <ds:schemaRef ds:uri="http://www.w3.org/XML/1998/namespace"/>
    <ds:schemaRef ds:uri="05FD27EB-CB97-4E61-B9E7-0CFF7914CBAF"/>
    <ds:schemaRef ds:uri="27aa9422-7f1f-4c84-9cdf-302b1a67e513"/>
    <ds:schemaRef ds:uri="http://purl.org/dc/terms/"/>
    <ds:schemaRef ds:uri="http://purl.org/dc/dcmitype/"/>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5710D549-EA4D-4024-A579-661036F1AD03}">
  <ds:schemaRefs>
    <ds:schemaRef ds:uri="http://schemas.microsoft.com/sharepoint/v3/contenttype/forms"/>
  </ds:schemaRefs>
</ds:datastoreItem>
</file>

<file path=customXml/itemProps3.xml><?xml version="1.0" encoding="utf-8"?>
<ds:datastoreItem xmlns:ds="http://schemas.openxmlformats.org/officeDocument/2006/customXml" ds:itemID="{7247A2F5-8D30-45F2-9B4C-1DA68F4DF5D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5FD27EB-CB97-4E61-B9E7-0CFF7914CBAF"/>
    <ds:schemaRef ds:uri="27aa9422-7f1f-4c84-9cdf-302b1a67e51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PPT%20Theme</Template>
  <TotalTime>0</TotalTime>
  <Words>879</Words>
  <Application>Microsoft Office PowerPoint</Application>
  <PresentationFormat>寬螢幕</PresentationFormat>
  <Paragraphs>209</Paragraphs>
  <Slides>37</Slides>
  <Notes>3</Notes>
  <HiddenSlides>0</HiddenSlides>
  <MMClips>3</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37</vt:i4>
      </vt:variant>
    </vt:vector>
  </HeadingPairs>
  <TitlesOfParts>
    <vt:vector size="44" baseType="lpstr">
      <vt:lpstr>Arial</vt:lpstr>
      <vt:lpstr>Calibri</vt:lpstr>
      <vt:lpstr>Consolas</vt:lpstr>
      <vt:lpstr>Segoe UI</vt:lpstr>
      <vt:lpstr>Segoe UI Light</vt:lpstr>
      <vt:lpstr>Times New Roman</vt:lpstr>
      <vt:lpstr>PPT%20Theme</vt:lpstr>
      <vt:lpstr>瞭解 XAML 資料繫結與控制項範本</vt:lpstr>
      <vt:lpstr>PowerPoint 簡報</vt:lpstr>
      <vt:lpstr>資料繫結（Data Binding）簡介</vt:lpstr>
      <vt:lpstr>靜態內容</vt:lpstr>
      <vt:lpstr>動態資料</vt:lpstr>
      <vt:lpstr>資料改變時的畫面更新</vt:lpstr>
      <vt:lpstr>資料繫結的語法</vt:lpstr>
      <vt:lpstr>資料格式轉換</vt:lpstr>
      <vt:lpstr>Classic binding</vt:lpstr>
      <vt:lpstr>PowerPoint 簡報</vt:lpstr>
      <vt:lpstr>Data bind to models or data bind to elements</vt:lpstr>
      <vt:lpstr>ElementName</vt:lpstr>
      <vt:lpstr>PowerPoint 簡報</vt:lpstr>
      <vt:lpstr>Compiled binding</vt:lpstr>
      <vt:lpstr>What problem  are we solving?</vt:lpstr>
      <vt:lpstr>PowerPoint 簡報</vt:lpstr>
      <vt:lpstr>x:Bind</vt:lpstr>
      <vt:lpstr>The data context of x:Bind  is the code-behind class</vt:lpstr>
      <vt:lpstr>Syntax</vt:lpstr>
      <vt:lpstr>Data Templates</vt:lpstr>
      <vt:lpstr>Compiled binding</vt:lpstr>
      <vt:lpstr>PowerPoint 簡報</vt:lpstr>
      <vt:lpstr>Syntax differences</vt:lpstr>
      <vt:lpstr>Improve performance by simplifying your templates</vt:lpstr>
      <vt:lpstr>Resource dictionaries</vt:lpstr>
      <vt:lpstr>Use Bindings.Update() for async data</vt:lpstr>
      <vt:lpstr>Referencing a dictionary</vt:lpstr>
      <vt:lpstr>Use Bindings.Update() for async data (incl. OneTime)</vt:lpstr>
      <vt:lpstr>Binding for Events</vt:lpstr>
      <vt:lpstr>Bindings.StopTracking() pauses compiled bindings</vt:lpstr>
      <vt:lpstr>How do I?</vt:lpstr>
      <vt:lpstr>Page.ViewModel</vt:lpstr>
      <vt:lpstr>{x:Bind} is not for  every situation (yet)</vt:lpstr>
      <vt:lpstr>When to use classic binding</vt:lpstr>
      <vt:lpstr>x:Bind can meet your binding needs most of the time. </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2015-05-18T18:58:19Z</dcterms:created>
  <dcterms:modified xsi:type="dcterms:W3CDTF">2015-06-20T14:21:00Z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0x01010016A088034EC76843A7AE3BBBE7EF7297</vt:lpwstr>
  </property>
</Properties>
</file>

<file path=docProps/thumbnail.jpeg>
</file>